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handoutMasterIdLst>
    <p:handoutMasterId r:id="rId30"/>
  </p:handoutMasterIdLst>
  <p:sldIdLst>
    <p:sldId id="322" r:id="rId2"/>
    <p:sldId id="259" r:id="rId3"/>
    <p:sldId id="294" r:id="rId4"/>
    <p:sldId id="332" r:id="rId5"/>
    <p:sldId id="333" r:id="rId6"/>
    <p:sldId id="321" r:id="rId7"/>
    <p:sldId id="296" r:id="rId8"/>
    <p:sldId id="323" r:id="rId9"/>
    <p:sldId id="324" r:id="rId10"/>
    <p:sldId id="325" r:id="rId11"/>
    <p:sldId id="326" r:id="rId12"/>
    <p:sldId id="327" r:id="rId13"/>
    <p:sldId id="328" r:id="rId14"/>
    <p:sldId id="329" r:id="rId15"/>
    <p:sldId id="343" r:id="rId16"/>
    <p:sldId id="330" r:id="rId17"/>
    <p:sldId id="331" r:id="rId18"/>
    <p:sldId id="334" r:id="rId19"/>
    <p:sldId id="335" r:id="rId20"/>
    <p:sldId id="336" r:id="rId21"/>
    <p:sldId id="337" r:id="rId22"/>
    <p:sldId id="338" r:id="rId23"/>
    <p:sldId id="339" r:id="rId24"/>
    <p:sldId id="340" r:id="rId25"/>
    <p:sldId id="341" r:id="rId26"/>
    <p:sldId id="342" r:id="rId27"/>
    <p:sldId id="297" r:id="rId28"/>
  </p:sldIdLst>
  <p:sldSz cx="12190413" cy="6859588"/>
  <p:notesSz cx="6858000" cy="9144000"/>
  <p:embeddedFontLst>
    <p:embeddedFont>
      <p:font typeface="Calibri Light" panose="020F0302020204030204" pitchFamily="34" charset="0"/>
      <p:regular r:id="rId31"/>
      <p:italic r:id="rId32"/>
    </p:embeddedFont>
    <p:embeddedFont>
      <p:font typeface="맑은 고딕" panose="020B0503020000020004" pitchFamily="34" charset="-127"/>
      <p:regular r:id="rId33"/>
      <p:bold r:id="rId34"/>
    </p:embeddedFont>
    <p:embeddedFont>
      <p:font typeface="Algerian" panose="04020705040A02060702" pitchFamily="82" charset="0"/>
      <p:regular r:id="rId35"/>
    </p:embeddedFont>
    <p:embeddedFont>
      <p:font typeface="Gill Sans MT" panose="020B0502020104020203" pitchFamily="3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Arial Black" panose="020B0A04020102020204" pitchFamily="34" charset="0"/>
      <p:bold r:id="rId44"/>
    </p:embeddedFont>
    <p:embeddedFont>
      <p:font typeface="Noto Sans" panose="020B0604020202020204" charset="0"/>
      <p:regular r:id="rId45"/>
      <p:bold r:id="rId46"/>
    </p:embeddedFont>
    <p:embeddedFont>
      <p:font typeface="Arial Rounded MT Bold" panose="020F0704030504030204" pitchFamily="34" charset="0"/>
      <p:regular r:id="rId47"/>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2887" userDrawn="1">
          <p15:clr>
            <a:srgbClr val="A4A3A4"/>
          </p15:clr>
        </p15:guide>
        <p15:guide id="4" pos="388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9B0"/>
    <a:srgbClr val="222222"/>
    <a:srgbClr val="FFCE33"/>
    <a:srgbClr val="BFBFBF"/>
    <a:srgbClr val="882406"/>
    <a:srgbClr val="013662"/>
    <a:srgbClr val="E93440"/>
    <a:srgbClr val="667552"/>
    <a:srgbClr val="CC9900"/>
    <a:srgbClr val="5460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8" autoAdjust="0"/>
    <p:restoredTop sz="95262" autoAdjust="0"/>
  </p:normalViewPr>
  <p:slideViewPr>
    <p:cSldViewPr>
      <p:cViewPr varScale="1">
        <p:scale>
          <a:sx n="82" d="100"/>
          <a:sy n="82" d="100"/>
        </p:scale>
        <p:origin x="826" y="77"/>
      </p:cViewPr>
      <p:guideLst>
        <p:guide orient="horz" pos="2161"/>
        <p:guide pos="2887"/>
        <p:guide pos="3885"/>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2024-07-02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2024-07-02</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5504B90-27FD-422C-8CC6-2AADAD122D08}" type="slidenum">
              <a:rPr lang="ko-KR" altLang="en-US" smtClean="0"/>
              <a:pPr/>
              <a:t>23</a:t>
            </a:fld>
            <a:endParaRPr lang="ko-KR" altLang="en-US"/>
          </a:p>
        </p:txBody>
      </p:sp>
    </p:spTree>
    <p:extLst>
      <p:ext uri="{BB962C8B-B14F-4D97-AF65-F5344CB8AC3E}">
        <p14:creationId xmlns:p14="http://schemas.microsoft.com/office/powerpoint/2010/main" val="51466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2024-07-02</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5534000" y="2453687"/>
            <a:ext cx="5415634" cy="2045207"/>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
        <p:nvSpPr>
          <p:cNvPr id="14" name="부제목 2"/>
          <p:cNvSpPr>
            <a:spLocks noGrp="1"/>
          </p:cNvSpPr>
          <p:nvPr>
            <p:ph type="subTitle" idx="1"/>
          </p:nvPr>
        </p:nvSpPr>
        <p:spPr>
          <a:xfrm>
            <a:off x="5534000" y="4293890"/>
            <a:ext cx="5415634" cy="81113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bg1"/>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2024-07-02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1240"/>
            <a:ext cx="12190413" cy="6857107"/>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2024-07-02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bg1">
                    <a:lumMod val="50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smtClean="0"/>
              <a:t>Replaced with your own text</a:t>
            </a:r>
            <a:endParaRPr lang="ko-KR" altLang="en-US" dirty="0"/>
          </a:p>
        </p:txBody>
      </p:sp>
      <p:sp>
        <p:nvSpPr>
          <p:cNvPr id="14" name="제목 1"/>
          <p:cNvSpPr>
            <a:spLocks noGrp="1"/>
          </p:cNvSpPr>
          <p:nvPr>
            <p:ph type="title"/>
          </p:nvPr>
        </p:nvSpPr>
        <p:spPr>
          <a:xfrm>
            <a:off x="609520" y="254777"/>
            <a:ext cx="10971373"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2024-07-02</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pPr/>
              <a:t>2024-07-02</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609521" y="254777"/>
            <a:ext cx="10971372" cy="798753"/>
          </a:xfrm>
        </p:spPr>
        <p:txBody>
          <a:bodyPr vert="horz" lIns="99569" tIns="49785" rIns="99569" bIns="49785" rtlCol="0" anchor="ctr">
            <a:normAutofit/>
          </a:bodyPr>
          <a:lstStyle>
            <a:lvl1pPr algn="l" defTabSz="995690" rtl="0" eaLnBrk="1" latinLnBrk="1" hangingPunct="1">
              <a:spcBef>
                <a:spcPct val="0"/>
              </a:spcBef>
              <a:buNone/>
              <a:defRPr lang="ko-KR" altLang="en-US" sz="4000" b="1" kern="1200" baseline="0" dirty="0">
                <a:solidFill>
                  <a:schemeClr val="accent6">
                    <a:lumMod val="50000"/>
                  </a:schemeClr>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chemeClr val="tx1">
                    <a:lumMod val="75000"/>
                    <a:lumOff val="25000"/>
                  </a:schemeClr>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smtClean="0"/>
              <a:t>Replaced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40"/>
            <a:ext cx="12190413" cy="6857107"/>
          </a:xfrm>
          <a:prstGeom prst="rect">
            <a:avLst/>
          </a:prstGeom>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2024-07-02</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6199162" y="2528763"/>
            <a:ext cx="5394629" cy="2272246"/>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r"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2024-07-02</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kaggle%20datasets%20download%20-d%20nextmillionaire/pizza-sales-dataset" TargetMode="External"/><Relationship Id="rId2" Type="http://schemas.openxmlformats.org/officeDocument/2006/relationships/hyperlink" Target="http://www.kaggle.com/datasets/nextmillionaire/pizza-sales-dataset/data"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5402760" y="2565698"/>
            <a:ext cx="6184665" cy="2045207"/>
          </a:xfrm>
        </p:spPr>
        <p:txBody>
          <a:bodyPr/>
          <a:lstStyle/>
          <a:p>
            <a:r>
              <a:rPr lang="en-IN" altLang="ko-KR" b="1" dirty="0" smtClean="0">
                <a:latin typeface="Arial Rounded MT Bold" panose="020F0704030504030204" pitchFamily="34" charset="0"/>
              </a:rPr>
              <a:t>PIZZA SALES</a:t>
            </a:r>
            <a:br>
              <a:rPr lang="en-IN" altLang="ko-KR" b="1" dirty="0" smtClean="0">
                <a:latin typeface="Arial Rounded MT Bold" panose="020F0704030504030204" pitchFamily="34" charset="0"/>
              </a:rPr>
            </a:br>
            <a:r>
              <a:rPr lang="en-IN" altLang="ko-KR" b="1" dirty="0" smtClean="0">
                <a:latin typeface="Arial Rounded MT Bold" panose="020F0704030504030204" pitchFamily="34" charset="0"/>
              </a:rPr>
              <a:t>PRESENTATION</a:t>
            </a:r>
            <a:endParaRPr lang="ko-KR" altLang="en-US" b="1" dirty="0">
              <a:latin typeface="Arial Rounded MT Bold" panose="020F0704030504030204" pitchFamily="34" charset="0"/>
            </a:endParaRPr>
          </a:p>
        </p:txBody>
      </p:sp>
      <p:grpSp>
        <p:nvGrpSpPr>
          <p:cNvPr id="10" name="그룹 9"/>
          <p:cNvGrpSpPr/>
          <p:nvPr/>
        </p:nvGrpSpPr>
        <p:grpSpPr>
          <a:xfrm>
            <a:off x="5427663" y="6166383"/>
            <a:ext cx="1335600" cy="338400"/>
            <a:chOff x="5427663" y="6166383"/>
            <a:chExt cx="1335600" cy="338400"/>
          </a:xfrm>
        </p:grpSpPr>
        <p:sp>
          <p:nvSpPr>
            <p:cNvPr id="11" name="AutoShape 3"/>
            <p:cNvSpPr>
              <a:spLocks noChangeAspect="1" noChangeArrowheads="1" noTextEdit="1"/>
            </p:cNvSpPr>
            <p:nvPr/>
          </p:nvSpPr>
          <p:spPr bwMode="auto">
            <a:xfrm>
              <a:off x="5429245" y="6166383"/>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 name="Freeform 5"/>
            <p:cNvSpPr>
              <a:spLocks/>
            </p:cNvSpPr>
            <p:nvPr/>
          </p:nvSpPr>
          <p:spPr bwMode="auto">
            <a:xfrm>
              <a:off x="5628635" y="6341793"/>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4" name="Freeform 6"/>
            <p:cNvSpPr>
              <a:spLocks/>
            </p:cNvSpPr>
            <p:nvPr/>
          </p:nvSpPr>
          <p:spPr bwMode="auto">
            <a:xfrm>
              <a:off x="5726748" y="6334031"/>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7"/>
            <p:cNvSpPr>
              <a:spLocks noEditPoints="1"/>
            </p:cNvSpPr>
            <p:nvPr/>
          </p:nvSpPr>
          <p:spPr bwMode="auto">
            <a:xfrm>
              <a:off x="5771057" y="6337135"/>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 name="Freeform 8"/>
            <p:cNvSpPr>
              <a:spLocks noEditPoints="1"/>
            </p:cNvSpPr>
            <p:nvPr/>
          </p:nvSpPr>
          <p:spPr bwMode="auto">
            <a:xfrm>
              <a:off x="5813784" y="6334031"/>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7" name="Freeform 9"/>
            <p:cNvSpPr>
              <a:spLocks noEditPoints="1"/>
            </p:cNvSpPr>
            <p:nvPr/>
          </p:nvSpPr>
          <p:spPr bwMode="auto">
            <a:xfrm>
              <a:off x="5916644" y="6374390"/>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8" name="Freeform 10"/>
            <p:cNvSpPr>
              <a:spLocks/>
            </p:cNvSpPr>
            <p:nvPr/>
          </p:nvSpPr>
          <p:spPr bwMode="auto">
            <a:xfrm>
              <a:off x="6063814" y="6343344"/>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9" name="Freeform 11"/>
            <p:cNvSpPr>
              <a:spLocks noEditPoints="1"/>
            </p:cNvSpPr>
            <p:nvPr/>
          </p:nvSpPr>
          <p:spPr bwMode="auto">
            <a:xfrm>
              <a:off x="6217312" y="6375943"/>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0" name="Freeform 12"/>
            <p:cNvSpPr>
              <a:spLocks/>
            </p:cNvSpPr>
            <p:nvPr/>
          </p:nvSpPr>
          <p:spPr bwMode="auto">
            <a:xfrm>
              <a:off x="6313843" y="6375943"/>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1" name="Freeform 13"/>
            <p:cNvSpPr>
              <a:spLocks noEditPoints="1"/>
            </p:cNvSpPr>
            <p:nvPr/>
          </p:nvSpPr>
          <p:spPr bwMode="auto">
            <a:xfrm>
              <a:off x="6467342" y="6334031"/>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2" name="Freeform 14"/>
            <p:cNvSpPr>
              <a:spLocks noEditPoints="1"/>
            </p:cNvSpPr>
            <p:nvPr/>
          </p:nvSpPr>
          <p:spPr bwMode="auto">
            <a:xfrm>
              <a:off x="6555960" y="6375943"/>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3" name="Freeform 15"/>
            <p:cNvSpPr>
              <a:spLocks/>
            </p:cNvSpPr>
            <p:nvPr/>
          </p:nvSpPr>
          <p:spPr bwMode="auto">
            <a:xfrm>
              <a:off x="6654072" y="6375943"/>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4" name="Freeform 16"/>
            <p:cNvSpPr>
              <a:spLocks/>
            </p:cNvSpPr>
            <p:nvPr/>
          </p:nvSpPr>
          <p:spPr bwMode="auto">
            <a:xfrm>
              <a:off x="6701546" y="6375943"/>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5" name="Freeform 17"/>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6" name="Freeform 18"/>
            <p:cNvSpPr>
              <a:spLocks/>
            </p:cNvSpPr>
            <p:nvPr/>
          </p:nvSpPr>
          <p:spPr bwMode="auto">
            <a:xfrm>
              <a:off x="5432410" y="6166383"/>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19"/>
            <p:cNvSpPr>
              <a:spLocks/>
            </p:cNvSpPr>
            <p:nvPr/>
          </p:nvSpPr>
          <p:spPr bwMode="auto">
            <a:xfrm>
              <a:off x="5427663" y="6259521"/>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20"/>
            <p:cNvSpPr>
              <a:spLocks/>
            </p:cNvSpPr>
            <p:nvPr/>
          </p:nvSpPr>
          <p:spPr bwMode="auto">
            <a:xfrm>
              <a:off x="5432410" y="6349554"/>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21"/>
            <p:cNvSpPr>
              <a:spLocks/>
            </p:cNvSpPr>
            <p:nvPr/>
          </p:nvSpPr>
          <p:spPr bwMode="auto">
            <a:xfrm>
              <a:off x="5582745" y="6166383"/>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573" y="3482982"/>
            <a:ext cx="5760865" cy="952633"/>
          </a:xfrm>
          <a:ln w="38100">
            <a:solidFill>
              <a:srgbClr val="FFFF00"/>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74" y="4941962"/>
            <a:ext cx="5760864" cy="1329424"/>
          </a:xfrm>
          <a:prstGeom prst="rect">
            <a:avLst/>
          </a:prstGeom>
          <a:ln w="38100">
            <a:solidFill>
              <a:srgbClr val="FFFF00"/>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5138" y="3430588"/>
            <a:ext cx="2562583" cy="1057423"/>
          </a:xfrm>
          <a:prstGeom prst="rect">
            <a:avLst/>
          </a:prstGeom>
          <a:ln w="38100">
            <a:solidFill>
              <a:srgbClr val="FFFF00"/>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5139" y="4958883"/>
            <a:ext cx="2562583" cy="1295581"/>
          </a:xfrm>
          <a:prstGeom prst="rect">
            <a:avLst/>
          </a:prstGeom>
          <a:ln w="38100">
            <a:solidFill>
              <a:srgbClr val="FFFF00"/>
            </a:solidFill>
          </a:ln>
        </p:spPr>
      </p:pic>
      <p:sp>
        <p:nvSpPr>
          <p:cNvPr id="7" name="Right Arrow Callout 6"/>
          <p:cNvSpPr/>
          <p:nvPr/>
        </p:nvSpPr>
        <p:spPr>
          <a:xfrm>
            <a:off x="6527254" y="3764479"/>
            <a:ext cx="2376264" cy="2304256"/>
          </a:xfrm>
          <a:prstGeom prst="rightArrowCallout">
            <a:avLst/>
          </a:prstGeom>
          <a:solidFill>
            <a:srgbClr val="FFC000"/>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rgbClr val="C00000"/>
                </a:solidFill>
                <a:latin typeface="Times New Roman" panose="02020603050405020304" pitchFamily="18" charset="0"/>
                <a:cs typeface="Times New Roman" panose="02020603050405020304" pitchFamily="18" charset="0"/>
              </a:rPr>
              <a:t>OUTPUTS</a:t>
            </a:r>
            <a:r>
              <a:rPr lang="en-IN" dirty="0" smtClean="0">
                <a:solidFill>
                  <a:srgbClr val="C00000"/>
                </a:solidFill>
                <a:latin typeface="Times New Roman" panose="02020603050405020304" pitchFamily="18" charset="0"/>
                <a:cs typeface="Times New Roman" panose="02020603050405020304" pitchFamily="18" charset="0"/>
              </a:rPr>
              <a:t>:-</a:t>
            </a:r>
            <a:endParaRPr lang="en-IN" dirty="0">
              <a:solidFill>
                <a:srgbClr val="C00000"/>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406573" y="1269554"/>
            <a:ext cx="11231147" cy="2000548"/>
          </a:xfrm>
          <a:prstGeom prst="rect">
            <a:avLst/>
          </a:prstGeom>
          <a:noFill/>
        </p:spPr>
        <p:txBody>
          <a:bodyPr wrap="square" rtlCol="0">
            <a:spAutoFit/>
          </a:bodyPr>
          <a:lstStyle/>
          <a:p>
            <a:pPr marL="342900" indent="-342900" algn="just">
              <a:buFont typeface="Wingdings" panose="05000000000000000000" pitchFamily="2" charset="2"/>
              <a:buChar char="Ø"/>
            </a:pPr>
            <a:r>
              <a:rPr lang="en-IN" sz="2200" b="1" dirty="0" smtClean="0">
                <a:solidFill>
                  <a:schemeClr val="bg1"/>
                </a:solidFill>
                <a:latin typeface="Times New Roman" panose="02020603050405020304" pitchFamily="18" charset="0"/>
                <a:cs typeface="Times New Roman" panose="02020603050405020304" pitchFamily="18" charset="0"/>
              </a:rPr>
              <a:t>Percentage of Sales by Pizza Category</a:t>
            </a:r>
            <a:r>
              <a:rPr lang="en-IN" dirty="0" smtClean="0">
                <a:solidFill>
                  <a:schemeClr val="bg1"/>
                </a:solidFill>
                <a:latin typeface="Times New Roman" panose="02020603050405020304" pitchFamily="18" charset="0"/>
                <a:cs typeface="Times New Roman" panose="02020603050405020304" pitchFamily="18" charset="0"/>
              </a:rPr>
              <a:t>: The percentage in output shows the distribution of sales     across different pizza category. This will provide insights into the popularity of various pizza categories  and their contribution to overall sales.</a:t>
            </a:r>
          </a:p>
          <a:p>
            <a:pPr marL="342900" indent="-342900" algn="just">
              <a:buFont typeface="Wingdings" panose="05000000000000000000" pitchFamily="2" charset="2"/>
              <a:buChar char="Ø"/>
            </a:pPr>
            <a:r>
              <a:rPr lang="en-IN" dirty="0" smtClean="0">
                <a:solidFill>
                  <a:schemeClr val="bg1"/>
                </a:solidFill>
                <a:latin typeface="Times New Roman" panose="02020603050405020304" pitchFamily="18" charset="0"/>
                <a:cs typeface="Times New Roman" panose="02020603050405020304" pitchFamily="18" charset="0"/>
              </a:rPr>
              <a:t> </a:t>
            </a:r>
            <a:r>
              <a:rPr lang="en-IN" sz="2200" b="1" dirty="0" smtClean="0">
                <a:solidFill>
                  <a:schemeClr val="bg1"/>
                </a:solidFill>
                <a:latin typeface="Times New Roman" panose="02020603050405020304" pitchFamily="18" charset="0"/>
                <a:cs typeface="Times New Roman" panose="02020603050405020304" pitchFamily="18" charset="0"/>
              </a:rPr>
              <a:t>Percentage of Sales by Pizza Size</a:t>
            </a:r>
            <a:r>
              <a:rPr lang="en-IN" dirty="0" smtClean="0">
                <a:solidFill>
                  <a:schemeClr val="bg1"/>
                </a:solidFill>
                <a:latin typeface="Times New Roman" panose="02020603050405020304" pitchFamily="18" charset="0"/>
                <a:cs typeface="Times New Roman" panose="02020603050405020304" pitchFamily="18" charset="0"/>
              </a:rPr>
              <a:t>: The percentage in output shows  the distribution of sales across different pizza Size. This will provide insights into the popularity of various pizza size and their              contribution to overall sales. </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0" name="Rounded Rectangle 9"/>
          <p:cNvSpPr/>
          <p:nvPr/>
        </p:nvSpPr>
        <p:spPr>
          <a:xfrm>
            <a:off x="2278782" y="433536"/>
            <a:ext cx="6004268" cy="683282"/>
          </a:xfrm>
          <a:prstGeom prst="roundRect">
            <a:avLst/>
          </a:prstGeom>
          <a:solidFill>
            <a:srgbClr val="FFC0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accent2">
                    <a:lumMod val="50000"/>
                  </a:schemeClr>
                </a:solidFill>
                <a:latin typeface="Times New Roman" panose="02020603050405020304" pitchFamily="18" charset="0"/>
                <a:cs typeface="Times New Roman" panose="02020603050405020304" pitchFamily="18" charset="0"/>
              </a:rPr>
              <a:t>PERCENTAGE SALES CALCULATIONS</a:t>
            </a:r>
            <a:endParaRPr lang="en-IN" sz="2400" b="1"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39066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738" y="4095449"/>
            <a:ext cx="5292682" cy="1066949"/>
          </a:xfrm>
          <a:ln w="38100">
            <a:solidFill>
              <a:srgbClr val="FFFF00"/>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3945" y="3696950"/>
            <a:ext cx="2310316" cy="1828780"/>
          </a:xfrm>
          <a:prstGeom prst="rect">
            <a:avLst/>
          </a:prstGeom>
          <a:ln w="38100">
            <a:solidFill>
              <a:srgbClr val="FFFF00"/>
            </a:solidFill>
          </a:ln>
        </p:spPr>
      </p:pic>
      <p:sp>
        <p:nvSpPr>
          <p:cNvPr id="5" name="Right Arrow 4"/>
          <p:cNvSpPr/>
          <p:nvPr/>
        </p:nvSpPr>
        <p:spPr>
          <a:xfrm>
            <a:off x="6539966" y="4160871"/>
            <a:ext cx="2505857" cy="936106"/>
          </a:xfrm>
          <a:prstGeom prst="rightArrow">
            <a:avLst/>
          </a:prstGeom>
          <a:solidFill>
            <a:schemeClr val="tx1"/>
          </a:solidFill>
          <a:ln>
            <a:solidFill>
              <a:srgbClr val="FFCE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smtClean="0">
                <a:latin typeface="Times New Roman" panose="02020603050405020304" pitchFamily="18" charset="0"/>
                <a:cs typeface="Times New Roman" panose="02020603050405020304" pitchFamily="18" charset="0"/>
              </a:rPr>
              <a:t>OUTPUT:-</a:t>
            </a:r>
            <a:endParaRPr lang="en-IN" sz="22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37737" y="2133650"/>
            <a:ext cx="10801200" cy="738664"/>
          </a:xfrm>
          <a:prstGeom prst="rect">
            <a:avLst/>
          </a:prstGeom>
          <a:noFill/>
        </p:spPr>
        <p:txBody>
          <a:bodyPr wrap="square" rtlCol="0">
            <a:spAutoFit/>
          </a:bodyPr>
          <a:lstStyle/>
          <a:p>
            <a:pPr marL="342900" indent="-342900">
              <a:buFont typeface="Wingdings" panose="05000000000000000000" pitchFamily="2" charset="2"/>
              <a:buChar char="q"/>
            </a:pPr>
            <a:r>
              <a:rPr lang="en-IN" sz="2200" b="1" dirty="0" smtClean="0">
                <a:solidFill>
                  <a:schemeClr val="bg1"/>
                </a:solidFill>
                <a:latin typeface="Times New Roman" panose="02020603050405020304" pitchFamily="18" charset="0"/>
                <a:cs typeface="Times New Roman" panose="02020603050405020304" pitchFamily="18" charset="0"/>
              </a:rPr>
              <a:t>Total Pizza Sold by Pizza Category: </a:t>
            </a:r>
            <a:r>
              <a:rPr lang="en-IN" dirty="0" smtClean="0">
                <a:solidFill>
                  <a:schemeClr val="bg1"/>
                </a:solidFill>
                <a:latin typeface="Times New Roman" panose="02020603050405020304" pitchFamily="18" charset="0"/>
                <a:cs typeface="Times New Roman" panose="02020603050405020304" pitchFamily="18" charset="0"/>
              </a:rPr>
              <a:t>It represents the total number of pizzas sold for each pizza category. This will allow us to compare the sales performance of different pizza categories.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2422798" y="485053"/>
            <a:ext cx="6048672" cy="823961"/>
          </a:xfrm>
          <a:prstGeom prst="roundRect">
            <a:avLst/>
          </a:prstGeom>
          <a:solidFill>
            <a:schemeClr val="tx2"/>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latin typeface="Times New Roman" panose="02020603050405020304" pitchFamily="18" charset="0"/>
                <a:cs typeface="Times New Roman" panose="02020603050405020304" pitchFamily="18" charset="0"/>
              </a:rPr>
              <a:t>TOTAL SALES BY PIZZA CATEGORY</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2462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598" y="3430588"/>
            <a:ext cx="4590045" cy="1228896"/>
          </a:xfrm>
          <a:ln w="38100">
            <a:solidFill>
              <a:srgbClr val="00B0F0"/>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62" y="4915740"/>
            <a:ext cx="4664820" cy="1200318"/>
          </a:xfrm>
          <a:prstGeom prst="rect">
            <a:avLst/>
          </a:prstGeom>
          <a:ln w="38100">
            <a:solidFill>
              <a:srgbClr val="00B0F0"/>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462" y="3462209"/>
            <a:ext cx="2886478" cy="1247949"/>
          </a:xfrm>
          <a:prstGeom prst="rect">
            <a:avLst/>
          </a:prstGeom>
          <a:ln w="38100">
            <a:solidFill>
              <a:srgbClr val="00B0F0"/>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9462" y="4863346"/>
            <a:ext cx="2886478" cy="1305107"/>
          </a:xfrm>
          <a:prstGeom prst="rect">
            <a:avLst/>
          </a:prstGeom>
          <a:ln w="38100">
            <a:solidFill>
              <a:srgbClr val="00B0F0"/>
            </a:solidFill>
          </a:ln>
        </p:spPr>
      </p:pic>
      <p:sp>
        <p:nvSpPr>
          <p:cNvPr id="7" name="Right Arrow Callout 6"/>
          <p:cNvSpPr/>
          <p:nvPr/>
        </p:nvSpPr>
        <p:spPr>
          <a:xfrm>
            <a:off x="5559504" y="3675214"/>
            <a:ext cx="2623934" cy="2376264"/>
          </a:xfrm>
          <a:prstGeom prst="rightArrowCallou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smtClean="0">
                <a:latin typeface="Times New Roman" panose="02020603050405020304" pitchFamily="18" charset="0"/>
                <a:cs typeface="Times New Roman" panose="02020603050405020304" pitchFamily="18" charset="0"/>
              </a:rPr>
              <a:t>OUTPUTS:-</a:t>
            </a:r>
            <a:endParaRPr lang="en-IN" sz="22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22598" y="1758082"/>
            <a:ext cx="10663342" cy="1384995"/>
          </a:xfrm>
          <a:prstGeom prst="rect">
            <a:avLst/>
          </a:prstGeom>
          <a:noFill/>
        </p:spPr>
        <p:txBody>
          <a:bodyPr wrap="square" rtlCol="0">
            <a:spAutoFit/>
          </a:bodyPr>
          <a:lstStyle/>
          <a:p>
            <a:pPr marL="342900" indent="-342900" algn="just">
              <a:buFont typeface="Wingdings" panose="05000000000000000000" pitchFamily="2" charset="2"/>
              <a:buChar char="Ø"/>
            </a:pPr>
            <a:r>
              <a:rPr lang="en-IN" sz="2200" b="1" dirty="0" smtClean="0">
                <a:solidFill>
                  <a:schemeClr val="bg1"/>
                </a:solidFill>
                <a:latin typeface="Times New Roman" panose="02020603050405020304" pitchFamily="18" charset="0"/>
                <a:cs typeface="Times New Roman" panose="02020603050405020304" pitchFamily="18" charset="0"/>
              </a:rPr>
              <a:t>Top 5 Best Sellers by Revenue</a:t>
            </a:r>
            <a:r>
              <a:rPr lang="en-IN" dirty="0" smtClean="0">
                <a:solidFill>
                  <a:schemeClr val="bg1"/>
                </a:solidFill>
                <a:latin typeface="Times New Roman" panose="02020603050405020304" pitchFamily="18" charset="0"/>
                <a:cs typeface="Times New Roman" panose="02020603050405020304" pitchFamily="18" charset="0"/>
              </a:rPr>
              <a:t>: This SQL code shows the top 5 best pizzas sold based on total  Revenue. This numbers will help us identify the most popular pizza options.</a:t>
            </a:r>
          </a:p>
          <a:p>
            <a:pPr marL="342900" indent="-342900" algn="just">
              <a:buFont typeface="Wingdings" panose="05000000000000000000" pitchFamily="2" charset="2"/>
              <a:buChar char="Ø"/>
            </a:pPr>
            <a:r>
              <a:rPr lang="en-IN" sz="2200" b="1" dirty="0" smtClean="0">
                <a:solidFill>
                  <a:schemeClr val="bg1"/>
                </a:solidFill>
                <a:latin typeface="Times New Roman" panose="02020603050405020304" pitchFamily="18" charset="0"/>
                <a:cs typeface="Times New Roman" panose="02020603050405020304" pitchFamily="18" charset="0"/>
              </a:rPr>
              <a:t>Bottom 5 Best Sellers by Revenue</a:t>
            </a:r>
            <a:r>
              <a:rPr lang="en-IN" dirty="0" smtClean="0">
                <a:solidFill>
                  <a:schemeClr val="bg1"/>
                </a:solidFill>
                <a:latin typeface="Times New Roman" panose="02020603050405020304" pitchFamily="18" charset="0"/>
                <a:cs typeface="Times New Roman" panose="02020603050405020304" pitchFamily="18" charset="0"/>
              </a:rPr>
              <a:t>: This SQL code shows the bottom 5 pizzas sold based on    total Revenue. This numbers will help us to identify the not so popular pizza options.</a:t>
            </a:r>
          </a:p>
        </p:txBody>
      </p:sp>
      <p:sp>
        <p:nvSpPr>
          <p:cNvPr id="9" name="Rounded Rectangle 8"/>
          <p:cNvSpPr/>
          <p:nvPr/>
        </p:nvSpPr>
        <p:spPr>
          <a:xfrm>
            <a:off x="2103120" y="415368"/>
            <a:ext cx="6912768" cy="720080"/>
          </a:xfrm>
          <a:prstGeom prst="roundRect">
            <a:avLst/>
          </a:prstGeom>
          <a:solidFill>
            <a:schemeClr val="accent4">
              <a:lumMod val="60000"/>
              <a:lumOff val="4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FFFF00"/>
                </a:solidFill>
                <a:latin typeface="Times New Roman" panose="02020603050405020304" pitchFamily="18" charset="0"/>
                <a:cs typeface="Times New Roman" panose="02020603050405020304" pitchFamily="18" charset="0"/>
              </a:rPr>
              <a:t>BEST/WORST SELLERS BY TOTAL REVENUE</a:t>
            </a:r>
            <a:endParaRPr lang="en-IN" sz="2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6034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490" y="3463145"/>
            <a:ext cx="4486901" cy="1181265"/>
          </a:xfrm>
          <a:ln w="38100">
            <a:solidFill>
              <a:schemeClr val="tx2">
                <a:lumMod val="60000"/>
                <a:lumOff val="40000"/>
              </a:schemeClr>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21" y="5091302"/>
            <a:ext cx="4506840" cy="1165293"/>
          </a:xfrm>
          <a:prstGeom prst="rect">
            <a:avLst/>
          </a:prstGeom>
          <a:ln w="38100">
            <a:solidFill>
              <a:schemeClr val="tx2">
                <a:lumMod val="60000"/>
                <a:lumOff val="40000"/>
              </a:schemeClr>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470" y="3430588"/>
            <a:ext cx="3010320" cy="1267002"/>
          </a:xfrm>
          <a:prstGeom prst="rect">
            <a:avLst/>
          </a:prstGeom>
          <a:ln w="38100">
            <a:solidFill>
              <a:schemeClr val="tx2">
                <a:lumMod val="60000"/>
                <a:lumOff val="40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1470" y="4941962"/>
            <a:ext cx="3010320" cy="1314633"/>
          </a:xfrm>
          <a:prstGeom prst="rect">
            <a:avLst/>
          </a:prstGeom>
          <a:ln w="38100">
            <a:solidFill>
              <a:schemeClr val="tx2">
                <a:lumMod val="60000"/>
                <a:lumOff val="40000"/>
              </a:schemeClr>
            </a:solidFill>
          </a:ln>
        </p:spPr>
      </p:pic>
      <p:sp>
        <p:nvSpPr>
          <p:cNvPr id="7" name="Right Arrow Callout 6"/>
          <p:cNvSpPr/>
          <p:nvPr/>
        </p:nvSpPr>
        <p:spPr>
          <a:xfrm>
            <a:off x="5447134" y="3789834"/>
            <a:ext cx="2736304" cy="2160240"/>
          </a:xfrm>
          <a:prstGeom prst="rightArrowCallout">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smtClean="0">
                <a:solidFill>
                  <a:srgbClr val="222222"/>
                </a:solidFill>
                <a:latin typeface="Times New Roman" panose="02020603050405020304" pitchFamily="18" charset="0"/>
                <a:cs typeface="Times New Roman" panose="02020603050405020304" pitchFamily="18" charset="0"/>
              </a:rPr>
              <a:t>OUTPUTS:-</a:t>
            </a:r>
            <a:endParaRPr lang="en-IN" sz="2200" b="1" dirty="0">
              <a:solidFill>
                <a:srgbClr val="222222"/>
              </a:solidFill>
              <a:latin typeface="Times New Roman" panose="02020603050405020304" pitchFamily="18" charset="0"/>
              <a:cs typeface="Times New Roman" panose="02020603050405020304" pitchFamily="18" charset="0"/>
            </a:endParaRPr>
          </a:p>
        </p:txBody>
      </p:sp>
      <p:sp>
        <p:nvSpPr>
          <p:cNvPr id="9" name="Rectangle 8"/>
          <p:cNvSpPr/>
          <p:nvPr/>
        </p:nvSpPr>
        <p:spPr>
          <a:xfrm>
            <a:off x="629461" y="1712058"/>
            <a:ext cx="10852329" cy="1384995"/>
          </a:xfrm>
          <a:prstGeom prst="rect">
            <a:avLst/>
          </a:prstGeom>
        </p:spPr>
        <p:txBody>
          <a:bodyPr wrap="square">
            <a:spAutoFit/>
          </a:bodyPr>
          <a:lstStyle/>
          <a:p>
            <a:pPr marL="342900" indent="-342900" algn="just">
              <a:buFont typeface="Wingdings" panose="05000000000000000000" pitchFamily="2" charset="2"/>
              <a:buChar char="Ø"/>
            </a:pPr>
            <a:r>
              <a:rPr lang="en-IN" sz="2200" b="1" dirty="0">
                <a:solidFill>
                  <a:schemeClr val="bg1"/>
                </a:solidFill>
                <a:latin typeface="Times New Roman" panose="02020603050405020304" pitchFamily="18" charset="0"/>
                <a:cs typeface="Times New Roman" panose="02020603050405020304" pitchFamily="18" charset="0"/>
              </a:rPr>
              <a:t>Top 5 Best Sellers by </a:t>
            </a:r>
            <a:r>
              <a:rPr lang="en-IN" sz="2200" b="1" dirty="0" smtClean="0">
                <a:solidFill>
                  <a:schemeClr val="bg1"/>
                </a:solidFill>
                <a:latin typeface="Times New Roman" panose="02020603050405020304" pitchFamily="18" charset="0"/>
                <a:cs typeface="Times New Roman" panose="02020603050405020304" pitchFamily="18" charset="0"/>
              </a:rPr>
              <a:t>Quantity</a:t>
            </a:r>
            <a:r>
              <a:rPr lang="en-IN" dirty="0" smtClean="0">
                <a:solidFill>
                  <a:schemeClr val="bg1"/>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This SQL code shows the top 5 best pizzas sold based on </a:t>
            </a:r>
            <a:r>
              <a:rPr lang="en-IN" dirty="0" smtClean="0">
                <a:solidFill>
                  <a:schemeClr val="bg1"/>
                </a:solidFill>
                <a:latin typeface="Times New Roman" panose="02020603050405020304" pitchFamily="18" charset="0"/>
                <a:cs typeface="Times New Roman" panose="02020603050405020304" pitchFamily="18" charset="0"/>
              </a:rPr>
              <a:t>total   quantity. </a:t>
            </a:r>
            <a:r>
              <a:rPr lang="en-IN" dirty="0">
                <a:solidFill>
                  <a:schemeClr val="bg1"/>
                </a:solidFill>
                <a:latin typeface="Times New Roman" panose="02020603050405020304" pitchFamily="18" charset="0"/>
                <a:cs typeface="Times New Roman" panose="02020603050405020304" pitchFamily="18" charset="0"/>
              </a:rPr>
              <a:t>This numbers will help us identify the most popular pizza options.</a:t>
            </a:r>
          </a:p>
          <a:p>
            <a:pPr marL="342900" indent="-342900" algn="just">
              <a:buFont typeface="Wingdings" panose="05000000000000000000" pitchFamily="2" charset="2"/>
              <a:buChar char="Ø"/>
            </a:pPr>
            <a:r>
              <a:rPr lang="en-IN" sz="2200" b="1" dirty="0">
                <a:solidFill>
                  <a:schemeClr val="bg1"/>
                </a:solidFill>
                <a:latin typeface="Times New Roman" panose="02020603050405020304" pitchFamily="18" charset="0"/>
                <a:cs typeface="Times New Roman" panose="02020603050405020304" pitchFamily="18" charset="0"/>
              </a:rPr>
              <a:t>Bottom 5 Best Sellers by </a:t>
            </a:r>
            <a:r>
              <a:rPr lang="en-IN" sz="2200" b="1" dirty="0" smtClean="0">
                <a:solidFill>
                  <a:schemeClr val="bg1"/>
                </a:solidFill>
                <a:latin typeface="Times New Roman" panose="02020603050405020304" pitchFamily="18" charset="0"/>
                <a:cs typeface="Times New Roman" panose="02020603050405020304" pitchFamily="18" charset="0"/>
              </a:rPr>
              <a:t>Quantity</a:t>
            </a:r>
            <a:r>
              <a:rPr lang="en-IN" dirty="0" smtClean="0">
                <a:solidFill>
                  <a:schemeClr val="bg1"/>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This SQL code shows the bottom 5 pizzas sold based on  </a:t>
            </a:r>
            <a:r>
              <a:rPr lang="en-IN" dirty="0" smtClean="0">
                <a:solidFill>
                  <a:schemeClr val="bg1"/>
                </a:solidFill>
                <a:latin typeface="Times New Roman" panose="02020603050405020304" pitchFamily="18" charset="0"/>
                <a:cs typeface="Times New Roman" panose="02020603050405020304" pitchFamily="18" charset="0"/>
              </a:rPr>
              <a:t>    total quantity. </a:t>
            </a:r>
            <a:r>
              <a:rPr lang="en-IN" dirty="0">
                <a:solidFill>
                  <a:schemeClr val="bg1"/>
                </a:solidFill>
                <a:latin typeface="Times New Roman" panose="02020603050405020304" pitchFamily="18" charset="0"/>
                <a:cs typeface="Times New Roman" panose="02020603050405020304" pitchFamily="18" charset="0"/>
              </a:rPr>
              <a:t>This numbers will help us to identify the not so popular pizza options.</a:t>
            </a:r>
          </a:p>
        </p:txBody>
      </p:sp>
      <p:sp>
        <p:nvSpPr>
          <p:cNvPr id="10" name="Rounded Rectangle 9"/>
          <p:cNvSpPr/>
          <p:nvPr/>
        </p:nvSpPr>
        <p:spPr>
          <a:xfrm>
            <a:off x="2206774" y="483553"/>
            <a:ext cx="7020780" cy="737546"/>
          </a:xfrm>
          <a:prstGeom prst="roundRect">
            <a:avLst/>
          </a:prstGeom>
          <a:solidFill>
            <a:srgbClr val="FFFF00"/>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222222"/>
                </a:solidFill>
                <a:latin typeface="Times New Roman" panose="02020603050405020304" pitchFamily="18" charset="0"/>
                <a:cs typeface="Times New Roman" panose="02020603050405020304" pitchFamily="18" charset="0"/>
              </a:rPr>
              <a:t>BEST/WORST SELLERS BY TOTAL QUANTITY</a:t>
            </a:r>
            <a:endParaRPr lang="en-IN" sz="2400" b="1" dirty="0">
              <a:solidFill>
                <a:srgbClr val="222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03582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597" y="3485256"/>
            <a:ext cx="5058481" cy="1181265"/>
          </a:xfrm>
          <a:ln w="38100">
            <a:solidFill>
              <a:schemeClr val="accent2">
                <a:lumMod val="50000"/>
              </a:schemeClr>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597" y="4941962"/>
            <a:ext cx="5058481" cy="1314633"/>
          </a:xfrm>
          <a:prstGeom prst="rect">
            <a:avLst/>
          </a:prstGeom>
          <a:ln w="38100">
            <a:solidFill>
              <a:schemeClr val="accent2">
                <a:lumMod val="50000"/>
              </a:schemeClr>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3404" y="3430588"/>
            <a:ext cx="2800741" cy="1267002"/>
          </a:xfrm>
          <a:prstGeom prst="rect">
            <a:avLst/>
          </a:prstGeom>
          <a:ln w="38100">
            <a:solidFill>
              <a:schemeClr val="accent2">
                <a:lumMod val="50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1510" y="4941962"/>
            <a:ext cx="2724530" cy="1312424"/>
          </a:xfrm>
          <a:prstGeom prst="rect">
            <a:avLst/>
          </a:prstGeom>
          <a:ln w="38100">
            <a:solidFill>
              <a:schemeClr val="accent2">
                <a:lumMod val="50000"/>
              </a:schemeClr>
            </a:solidFill>
          </a:ln>
        </p:spPr>
      </p:pic>
      <p:sp>
        <p:nvSpPr>
          <p:cNvPr id="7" name="Right Arrow Callout 6"/>
          <p:cNvSpPr/>
          <p:nvPr/>
        </p:nvSpPr>
        <p:spPr>
          <a:xfrm>
            <a:off x="5951190" y="3645818"/>
            <a:ext cx="2664296" cy="2448272"/>
          </a:xfrm>
          <a:prstGeom prst="rightArrowCallou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smtClean="0">
                <a:solidFill>
                  <a:srgbClr val="222222"/>
                </a:solidFill>
                <a:latin typeface="Times New Roman" panose="02020603050405020304" pitchFamily="18" charset="0"/>
                <a:cs typeface="Times New Roman" panose="02020603050405020304" pitchFamily="18" charset="0"/>
              </a:rPr>
              <a:t>OUTPUTS</a:t>
            </a:r>
            <a:r>
              <a:rPr lang="en-IN" b="1" dirty="0" smtClean="0">
                <a:solidFill>
                  <a:srgbClr val="222222"/>
                </a:solidFill>
                <a:latin typeface="Times New Roman" panose="02020603050405020304" pitchFamily="18" charset="0"/>
                <a:cs typeface="Times New Roman" panose="02020603050405020304" pitchFamily="18" charset="0"/>
              </a:rPr>
              <a:t>:-</a:t>
            </a:r>
            <a:endParaRPr lang="en-IN" b="1" dirty="0">
              <a:solidFill>
                <a:srgbClr val="222222"/>
              </a:solidFill>
              <a:latin typeface="Times New Roman" panose="02020603050405020304" pitchFamily="18" charset="0"/>
              <a:cs typeface="Times New Roman" panose="02020603050405020304" pitchFamily="18" charset="0"/>
            </a:endParaRPr>
          </a:p>
        </p:txBody>
      </p:sp>
      <p:sp>
        <p:nvSpPr>
          <p:cNvPr id="8" name="Rectangle 7"/>
          <p:cNvSpPr/>
          <p:nvPr/>
        </p:nvSpPr>
        <p:spPr>
          <a:xfrm>
            <a:off x="622597" y="1711615"/>
            <a:ext cx="10933442" cy="1384995"/>
          </a:xfrm>
          <a:prstGeom prst="rect">
            <a:avLst/>
          </a:prstGeom>
        </p:spPr>
        <p:txBody>
          <a:bodyPr wrap="square">
            <a:spAutoFit/>
          </a:bodyPr>
          <a:lstStyle/>
          <a:p>
            <a:pPr marL="342900" indent="-342900" algn="just">
              <a:buFont typeface="Wingdings" panose="05000000000000000000" pitchFamily="2" charset="2"/>
              <a:buChar char="Ø"/>
            </a:pPr>
            <a:r>
              <a:rPr lang="en-IN" sz="2200" b="1" dirty="0">
                <a:solidFill>
                  <a:schemeClr val="bg1"/>
                </a:solidFill>
                <a:latin typeface="Times New Roman" panose="02020603050405020304" pitchFamily="18" charset="0"/>
                <a:cs typeface="Times New Roman" panose="02020603050405020304" pitchFamily="18" charset="0"/>
              </a:rPr>
              <a:t>Top 5 Best Sellers by </a:t>
            </a:r>
            <a:r>
              <a:rPr lang="en-IN" sz="2200" b="1" dirty="0" smtClean="0">
                <a:solidFill>
                  <a:schemeClr val="bg1"/>
                </a:solidFill>
                <a:latin typeface="Times New Roman" panose="02020603050405020304" pitchFamily="18" charset="0"/>
                <a:cs typeface="Times New Roman" panose="02020603050405020304" pitchFamily="18" charset="0"/>
              </a:rPr>
              <a:t>Total Orders</a:t>
            </a:r>
            <a:r>
              <a:rPr lang="en-IN" dirty="0" smtClean="0">
                <a:solidFill>
                  <a:schemeClr val="bg1"/>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This SQL code shows the top 5 best pizzas sold based on  </a:t>
            </a:r>
            <a:r>
              <a:rPr lang="en-IN" dirty="0" smtClean="0">
                <a:solidFill>
                  <a:schemeClr val="bg1"/>
                </a:solidFill>
                <a:latin typeface="Times New Roman" panose="02020603050405020304" pitchFamily="18" charset="0"/>
                <a:cs typeface="Times New Roman" panose="02020603050405020304" pitchFamily="18" charset="0"/>
              </a:rPr>
              <a:t>    total Orders. </a:t>
            </a:r>
            <a:r>
              <a:rPr lang="en-IN" dirty="0">
                <a:solidFill>
                  <a:schemeClr val="bg1"/>
                </a:solidFill>
                <a:latin typeface="Times New Roman" panose="02020603050405020304" pitchFamily="18" charset="0"/>
                <a:cs typeface="Times New Roman" panose="02020603050405020304" pitchFamily="18" charset="0"/>
              </a:rPr>
              <a:t>This numbers will help us identify the most popular pizza options.</a:t>
            </a:r>
          </a:p>
          <a:p>
            <a:pPr marL="342900" indent="-342900" algn="just">
              <a:buFont typeface="Wingdings" panose="05000000000000000000" pitchFamily="2" charset="2"/>
              <a:buChar char="Ø"/>
            </a:pPr>
            <a:r>
              <a:rPr lang="en-IN" sz="2200" b="1" dirty="0">
                <a:solidFill>
                  <a:schemeClr val="bg1"/>
                </a:solidFill>
                <a:latin typeface="Times New Roman" panose="02020603050405020304" pitchFamily="18" charset="0"/>
                <a:cs typeface="Times New Roman" panose="02020603050405020304" pitchFamily="18" charset="0"/>
              </a:rPr>
              <a:t>Bottom 5 Best Sellers by </a:t>
            </a:r>
            <a:r>
              <a:rPr lang="en-IN" sz="2200" b="1" dirty="0" smtClean="0">
                <a:solidFill>
                  <a:schemeClr val="bg1"/>
                </a:solidFill>
                <a:latin typeface="Times New Roman" panose="02020603050405020304" pitchFamily="18" charset="0"/>
                <a:cs typeface="Times New Roman" panose="02020603050405020304" pitchFamily="18" charset="0"/>
              </a:rPr>
              <a:t>Total Orders</a:t>
            </a:r>
            <a:r>
              <a:rPr lang="en-IN" dirty="0" smtClean="0">
                <a:solidFill>
                  <a:schemeClr val="bg1"/>
                </a:solidFill>
                <a:latin typeface="Times New Roman" panose="02020603050405020304" pitchFamily="18" charset="0"/>
                <a:cs typeface="Times New Roman" panose="02020603050405020304" pitchFamily="18" charset="0"/>
              </a:rPr>
              <a:t>: </a:t>
            </a:r>
            <a:r>
              <a:rPr lang="en-IN" dirty="0">
                <a:solidFill>
                  <a:schemeClr val="bg1"/>
                </a:solidFill>
                <a:latin typeface="Times New Roman" panose="02020603050405020304" pitchFamily="18" charset="0"/>
                <a:cs typeface="Times New Roman" panose="02020603050405020304" pitchFamily="18" charset="0"/>
              </a:rPr>
              <a:t>This SQL code shows the bottom 5 pizzas sold based on      total </a:t>
            </a:r>
            <a:r>
              <a:rPr lang="en-IN" dirty="0" smtClean="0">
                <a:solidFill>
                  <a:schemeClr val="bg1"/>
                </a:solidFill>
                <a:latin typeface="Times New Roman" panose="02020603050405020304" pitchFamily="18" charset="0"/>
                <a:cs typeface="Times New Roman" panose="02020603050405020304" pitchFamily="18" charset="0"/>
              </a:rPr>
              <a:t>Orders. </a:t>
            </a:r>
            <a:r>
              <a:rPr lang="en-IN" dirty="0">
                <a:solidFill>
                  <a:schemeClr val="bg1"/>
                </a:solidFill>
                <a:latin typeface="Times New Roman" panose="02020603050405020304" pitchFamily="18" charset="0"/>
                <a:cs typeface="Times New Roman" panose="02020603050405020304" pitchFamily="18" charset="0"/>
              </a:rPr>
              <a:t>This numbers will help us to identify the not so popular pizza options.</a:t>
            </a:r>
          </a:p>
        </p:txBody>
      </p:sp>
      <p:sp>
        <p:nvSpPr>
          <p:cNvPr id="9" name="Rounded Rectangle 8"/>
          <p:cNvSpPr/>
          <p:nvPr/>
        </p:nvSpPr>
        <p:spPr>
          <a:xfrm>
            <a:off x="2296702" y="464506"/>
            <a:ext cx="6768752" cy="720080"/>
          </a:xfrm>
          <a:prstGeom prst="roundRect">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222222"/>
                </a:solidFill>
                <a:latin typeface="Times New Roman" panose="02020603050405020304" pitchFamily="18" charset="0"/>
                <a:cs typeface="Times New Roman" panose="02020603050405020304" pitchFamily="18" charset="0"/>
              </a:rPr>
              <a:t>BEST/WORST SELLERS BY TOTAL ORDERS</a:t>
            </a:r>
            <a:endParaRPr lang="en-IN" sz="2400" b="1" dirty="0">
              <a:solidFill>
                <a:srgbClr val="222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005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574" y="2853730"/>
            <a:ext cx="11246327" cy="3313956"/>
          </a:xfrm>
        </p:spPr>
        <p:txBody>
          <a:bodyPr>
            <a:normAutofit fontScale="55000" lnSpcReduction="20000"/>
          </a:bodyPr>
          <a:lstStyle/>
          <a:p>
            <a:pPr algn="just"/>
            <a:r>
              <a:rPr lang="en-US" sz="3300" b="1" i="0" u="sng" dirty="0" smtClean="0">
                <a:solidFill>
                  <a:schemeClr val="bg1"/>
                </a:solidFill>
                <a:latin typeface="Times New Roman" panose="02020603050405020304" pitchFamily="18" charset="0"/>
                <a:cs typeface="Times New Roman" panose="02020603050405020304" pitchFamily="18" charset="0"/>
              </a:rPr>
              <a:t>Benefits</a:t>
            </a:r>
            <a:r>
              <a:rPr lang="en-US" sz="3300" b="1" i="0" dirty="0">
                <a:solidFill>
                  <a:schemeClr val="bg1"/>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3300" b="1" i="0" u="sng" dirty="0">
                <a:solidFill>
                  <a:schemeClr val="bg1"/>
                </a:solidFill>
                <a:latin typeface="Times New Roman" panose="02020603050405020304" pitchFamily="18" charset="0"/>
                <a:cs typeface="Times New Roman" panose="02020603050405020304" pitchFamily="18" charset="0"/>
              </a:rPr>
              <a:t>Real-time Data Analysis</a:t>
            </a:r>
            <a:r>
              <a:rPr lang="en-US" sz="3300" i="0" dirty="0">
                <a:solidFill>
                  <a:schemeClr val="bg1"/>
                </a:solidFill>
                <a:latin typeface="Times New Roman" panose="02020603050405020304" pitchFamily="18" charset="0"/>
                <a:cs typeface="Times New Roman" panose="02020603050405020304" pitchFamily="18" charset="0"/>
              </a:rPr>
              <a:t>: With </a:t>
            </a:r>
            <a:r>
              <a:rPr lang="en-US" sz="3300" i="0" dirty="0" err="1">
                <a:solidFill>
                  <a:schemeClr val="bg1"/>
                </a:solidFill>
                <a:latin typeface="Times New Roman" panose="02020603050405020304" pitchFamily="18" charset="0"/>
                <a:cs typeface="Times New Roman" panose="02020603050405020304" pitchFamily="18" charset="0"/>
              </a:rPr>
              <a:t>DirectQuery</a:t>
            </a:r>
            <a:r>
              <a:rPr lang="en-US" sz="3300" i="0" dirty="0">
                <a:solidFill>
                  <a:schemeClr val="bg1"/>
                </a:solidFill>
                <a:latin typeface="Times New Roman" panose="02020603050405020304" pitchFamily="18" charset="0"/>
                <a:cs typeface="Times New Roman" panose="02020603050405020304" pitchFamily="18" charset="0"/>
              </a:rPr>
              <a:t>, Power BI can query data directly from SQL Server, providing </a:t>
            </a:r>
            <a:r>
              <a:rPr lang="en-US" sz="3300" i="0" dirty="0" smtClean="0">
                <a:solidFill>
                  <a:schemeClr val="bg1"/>
                </a:solidFill>
                <a:latin typeface="Times New Roman" panose="02020603050405020304" pitchFamily="18" charset="0"/>
                <a:cs typeface="Times New Roman" panose="02020603050405020304" pitchFamily="18" charset="0"/>
              </a:rPr>
              <a:t>up-to-  date insights without </a:t>
            </a:r>
            <a:r>
              <a:rPr lang="en-US" sz="3300" i="0" dirty="0">
                <a:solidFill>
                  <a:schemeClr val="bg1"/>
                </a:solidFill>
                <a:latin typeface="Times New Roman" panose="02020603050405020304" pitchFamily="18" charset="0"/>
                <a:cs typeface="Times New Roman" panose="02020603050405020304" pitchFamily="18" charset="0"/>
              </a:rPr>
              <a:t>the need for frequent data imports.</a:t>
            </a:r>
          </a:p>
          <a:p>
            <a:pPr algn="just">
              <a:buFont typeface="Arial" panose="020B0604020202020204" pitchFamily="34" charset="0"/>
              <a:buChar char="•"/>
            </a:pPr>
            <a:r>
              <a:rPr lang="en-US" sz="3300" b="1" i="0" u="sng" dirty="0">
                <a:solidFill>
                  <a:schemeClr val="bg1"/>
                </a:solidFill>
                <a:latin typeface="Times New Roman" panose="02020603050405020304" pitchFamily="18" charset="0"/>
                <a:cs typeface="Times New Roman" panose="02020603050405020304" pitchFamily="18" charset="0"/>
              </a:rPr>
              <a:t>Comprehensive Reporting</a:t>
            </a:r>
            <a:r>
              <a:rPr lang="en-US" sz="3300" i="0" dirty="0">
                <a:solidFill>
                  <a:schemeClr val="bg1"/>
                </a:solidFill>
                <a:latin typeface="Times New Roman" panose="02020603050405020304" pitchFamily="18" charset="0"/>
                <a:cs typeface="Times New Roman" panose="02020603050405020304" pitchFamily="18" charset="0"/>
              </a:rPr>
              <a:t>: By combining </a:t>
            </a:r>
            <a:r>
              <a:rPr lang="en-US" sz="3300" i="0" dirty="0" smtClean="0">
                <a:solidFill>
                  <a:schemeClr val="bg1"/>
                </a:solidFill>
                <a:latin typeface="Times New Roman" panose="02020603050405020304" pitchFamily="18" charset="0"/>
                <a:cs typeface="Times New Roman" panose="02020603050405020304" pitchFamily="18" charset="0"/>
              </a:rPr>
              <a:t>queries and </a:t>
            </a:r>
            <a:r>
              <a:rPr lang="en-US" sz="3300" i="0" dirty="0">
                <a:solidFill>
                  <a:schemeClr val="bg1"/>
                </a:solidFill>
                <a:latin typeface="Times New Roman" panose="02020603050405020304" pitchFamily="18" charset="0"/>
                <a:cs typeface="Times New Roman" panose="02020603050405020304" pitchFamily="18" charset="0"/>
              </a:rPr>
              <a:t>views from SQL Server, Power BI enables the creation of </a:t>
            </a:r>
            <a:r>
              <a:rPr lang="en-US" sz="3300" i="0" dirty="0" smtClean="0">
                <a:solidFill>
                  <a:schemeClr val="bg1"/>
                </a:solidFill>
                <a:latin typeface="Times New Roman" panose="02020603050405020304" pitchFamily="18" charset="0"/>
                <a:cs typeface="Times New Roman" panose="02020603050405020304" pitchFamily="18" charset="0"/>
              </a:rPr>
              <a:t>  detailed </a:t>
            </a:r>
            <a:r>
              <a:rPr lang="en-US" sz="3300" i="0" dirty="0">
                <a:solidFill>
                  <a:schemeClr val="bg1"/>
                </a:solidFill>
                <a:latin typeface="Times New Roman" panose="02020603050405020304" pitchFamily="18" charset="0"/>
                <a:cs typeface="Times New Roman" panose="02020603050405020304" pitchFamily="18" charset="0"/>
              </a:rPr>
              <a:t>and </a:t>
            </a:r>
            <a:r>
              <a:rPr lang="en-US" sz="3300" i="0" dirty="0" smtClean="0">
                <a:solidFill>
                  <a:schemeClr val="bg1"/>
                </a:solidFill>
                <a:latin typeface="Times New Roman" panose="02020603050405020304" pitchFamily="18" charset="0"/>
                <a:cs typeface="Times New Roman" panose="02020603050405020304" pitchFamily="18" charset="0"/>
              </a:rPr>
              <a:t>comprehensive </a:t>
            </a:r>
            <a:r>
              <a:rPr lang="en-US" sz="3300" i="0" dirty="0">
                <a:solidFill>
                  <a:schemeClr val="bg1"/>
                </a:solidFill>
                <a:latin typeface="Times New Roman" panose="02020603050405020304" pitchFamily="18" charset="0"/>
                <a:cs typeface="Times New Roman" panose="02020603050405020304" pitchFamily="18" charset="0"/>
              </a:rPr>
              <a:t>reports that cover various aspects of pizza sales.</a:t>
            </a:r>
          </a:p>
          <a:p>
            <a:pPr algn="just">
              <a:buFont typeface="Arial" panose="020B0604020202020204" pitchFamily="34" charset="0"/>
              <a:buChar char="•"/>
            </a:pPr>
            <a:r>
              <a:rPr lang="en-US" sz="3300" b="1" i="0" u="sng" dirty="0">
                <a:solidFill>
                  <a:schemeClr val="bg1"/>
                </a:solidFill>
                <a:latin typeface="Times New Roman" panose="02020603050405020304" pitchFamily="18" charset="0"/>
                <a:cs typeface="Times New Roman" panose="02020603050405020304" pitchFamily="18" charset="0"/>
              </a:rPr>
              <a:t>Interactive Dashboards</a:t>
            </a:r>
            <a:r>
              <a:rPr lang="en-US" sz="3300" i="0" dirty="0">
                <a:solidFill>
                  <a:schemeClr val="bg1"/>
                </a:solidFill>
                <a:latin typeface="Times New Roman" panose="02020603050405020304" pitchFamily="18" charset="0"/>
                <a:cs typeface="Times New Roman" panose="02020603050405020304" pitchFamily="18" charset="0"/>
              </a:rPr>
              <a:t>: Power BI’s interactive features allow users to filter data dynamically, drill down into </a:t>
            </a:r>
            <a:r>
              <a:rPr lang="en-US" sz="3300" i="0" dirty="0" smtClean="0">
                <a:solidFill>
                  <a:schemeClr val="bg1"/>
                </a:solidFill>
                <a:latin typeface="Times New Roman" panose="02020603050405020304" pitchFamily="18" charset="0"/>
                <a:cs typeface="Times New Roman" panose="02020603050405020304" pitchFamily="18" charset="0"/>
              </a:rPr>
              <a:t>       details</a:t>
            </a:r>
            <a:r>
              <a:rPr lang="en-US" sz="3300" i="0" dirty="0">
                <a:solidFill>
                  <a:schemeClr val="bg1"/>
                </a:solidFill>
                <a:latin typeface="Times New Roman" panose="02020603050405020304" pitchFamily="18" charset="0"/>
                <a:cs typeface="Times New Roman" panose="02020603050405020304" pitchFamily="18" charset="0"/>
              </a:rPr>
              <a:t>, and </a:t>
            </a:r>
            <a:r>
              <a:rPr lang="en-US" sz="3300" i="0" dirty="0" smtClean="0">
                <a:solidFill>
                  <a:schemeClr val="bg1"/>
                </a:solidFill>
                <a:latin typeface="Times New Roman" panose="02020603050405020304" pitchFamily="18" charset="0"/>
                <a:cs typeface="Times New Roman" panose="02020603050405020304" pitchFamily="18" charset="0"/>
              </a:rPr>
              <a:t>uncover </a:t>
            </a:r>
            <a:r>
              <a:rPr lang="en-US" sz="3300" i="0" dirty="0">
                <a:solidFill>
                  <a:schemeClr val="bg1"/>
                </a:solidFill>
                <a:latin typeface="Times New Roman" panose="02020603050405020304" pitchFamily="18" charset="0"/>
                <a:cs typeface="Times New Roman" panose="02020603050405020304" pitchFamily="18" charset="0"/>
              </a:rPr>
              <a:t>hidden trends in pizza sales data.</a:t>
            </a:r>
          </a:p>
          <a:p>
            <a:pPr algn="just">
              <a:buFont typeface="Arial" panose="020B0604020202020204" pitchFamily="34" charset="0"/>
              <a:buChar char="•"/>
            </a:pPr>
            <a:r>
              <a:rPr lang="en-US" sz="3300" b="1" i="0" u="sng" dirty="0">
                <a:solidFill>
                  <a:schemeClr val="bg1"/>
                </a:solidFill>
                <a:latin typeface="Times New Roman" panose="02020603050405020304" pitchFamily="18" charset="0"/>
                <a:cs typeface="Times New Roman" panose="02020603050405020304" pitchFamily="18" charset="0"/>
              </a:rPr>
              <a:t>Improved Decision-Making</a:t>
            </a:r>
            <a:r>
              <a:rPr lang="en-US" sz="3300" i="0" dirty="0">
                <a:solidFill>
                  <a:schemeClr val="bg1"/>
                </a:solidFill>
                <a:latin typeface="Times New Roman" panose="02020603050405020304" pitchFamily="18" charset="0"/>
                <a:cs typeface="Times New Roman" panose="02020603050405020304" pitchFamily="18" charset="0"/>
              </a:rPr>
              <a:t>: The insights derived from Power BI reports can inform strategic </a:t>
            </a:r>
            <a:r>
              <a:rPr lang="en-US" sz="3300" i="0" dirty="0" smtClean="0">
                <a:solidFill>
                  <a:schemeClr val="bg1"/>
                </a:solidFill>
                <a:latin typeface="Times New Roman" panose="02020603050405020304" pitchFamily="18" charset="0"/>
                <a:cs typeface="Times New Roman" panose="02020603050405020304" pitchFamily="18" charset="0"/>
              </a:rPr>
              <a:t>decisions </a:t>
            </a:r>
            <a:r>
              <a:rPr lang="en-US" sz="3300" i="0" dirty="0">
                <a:solidFill>
                  <a:schemeClr val="bg1"/>
                </a:solidFill>
                <a:latin typeface="Times New Roman" panose="02020603050405020304" pitchFamily="18" charset="0"/>
                <a:cs typeface="Times New Roman" panose="02020603050405020304" pitchFamily="18" charset="0"/>
              </a:rPr>
              <a:t>such </a:t>
            </a:r>
            <a:r>
              <a:rPr lang="en-US" sz="3300" i="0" dirty="0" smtClean="0">
                <a:solidFill>
                  <a:schemeClr val="bg1"/>
                </a:solidFill>
                <a:latin typeface="Times New Roman" panose="02020603050405020304" pitchFamily="18" charset="0"/>
                <a:cs typeface="Times New Roman" panose="02020603050405020304" pitchFamily="18" charset="0"/>
              </a:rPr>
              <a:t>as      inventory  management, marketing campaigns, </a:t>
            </a:r>
            <a:r>
              <a:rPr lang="en-US" sz="3300" i="0" dirty="0">
                <a:solidFill>
                  <a:schemeClr val="bg1"/>
                </a:solidFill>
                <a:latin typeface="Times New Roman" panose="02020603050405020304" pitchFamily="18" charset="0"/>
                <a:cs typeface="Times New Roman" panose="02020603050405020304" pitchFamily="18" charset="0"/>
              </a:rPr>
              <a:t>and customer engagement strategies</a:t>
            </a:r>
            <a:r>
              <a:rPr lang="en-US" sz="3300" i="0" dirty="0" smtClean="0">
                <a:solidFill>
                  <a:schemeClr val="bg1"/>
                </a:solidFill>
                <a:latin typeface="Times New Roman" panose="02020603050405020304" pitchFamily="18" charset="0"/>
                <a:cs typeface="Times New Roman" panose="02020603050405020304" pitchFamily="18" charset="0"/>
              </a:rPr>
              <a:t>. </a:t>
            </a:r>
            <a:endParaRPr lang="en-US" sz="3300" i="0" dirty="0">
              <a:solidFill>
                <a:schemeClr val="bg1"/>
              </a:solidFill>
              <a:latin typeface="Times New Roman" panose="02020603050405020304" pitchFamily="18" charset="0"/>
              <a:cs typeface="Times New Roman" panose="02020603050405020304" pitchFamily="18" charset="0"/>
            </a:endParaRPr>
          </a:p>
          <a:p>
            <a:endParaRPr lang="en-IN" sz="2900" i="0" dirty="0" smtClean="0">
              <a:solidFill>
                <a:schemeClr val="bg1"/>
              </a:solidFill>
              <a:latin typeface="Times New Roman" panose="02020603050405020304" pitchFamily="18" charset="0"/>
              <a:cs typeface="Times New Roman" panose="02020603050405020304" pitchFamily="18" charset="0"/>
            </a:endParaRPr>
          </a:p>
          <a:p>
            <a:pPr algn="just"/>
            <a:r>
              <a:rPr lang="en-IN" sz="2900" i="0" dirty="0">
                <a:latin typeface="Times New Roman" panose="02020603050405020304" pitchFamily="18" charset="0"/>
                <a:cs typeface="Times New Roman" panose="02020603050405020304" pitchFamily="18" charset="0"/>
              </a:rPr>
              <a:t> </a:t>
            </a:r>
            <a:r>
              <a:rPr lang="en-IN" sz="2900" i="0" dirty="0" smtClean="0">
                <a:latin typeface="Times New Roman" panose="02020603050405020304" pitchFamily="18" charset="0"/>
                <a:cs typeface="Times New Roman" panose="02020603050405020304" pitchFamily="18" charset="0"/>
              </a:rPr>
              <a:t>     </a:t>
            </a:r>
            <a:endParaRPr lang="en-US" sz="2900" i="0" dirty="0" smtClean="0">
              <a:latin typeface="Times New Roman" panose="02020603050405020304" pitchFamily="18" charset="0"/>
              <a:cs typeface="Times New Roman" panose="02020603050405020304" pitchFamily="18" charset="0"/>
            </a:endParaRPr>
          </a:p>
        </p:txBody>
      </p:sp>
      <p:sp>
        <p:nvSpPr>
          <p:cNvPr id="4" name="Rounded Rectangle 3"/>
          <p:cNvSpPr/>
          <p:nvPr/>
        </p:nvSpPr>
        <p:spPr>
          <a:xfrm>
            <a:off x="1270670" y="548443"/>
            <a:ext cx="3024336" cy="756085"/>
          </a:xfrm>
          <a:prstGeom prst="roundRect">
            <a:avLst/>
          </a:prstGeom>
          <a:solidFill>
            <a:srgbClr val="FFC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Times New Roman" panose="02020603050405020304" pitchFamily="18" charset="0"/>
                <a:cs typeface="Times New Roman" panose="02020603050405020304" pitchFamily="18" charset="0"/>
              </a:rPr>
              <a:t>SQL SERVER</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6" name="Right Arrow 5"/>
          <p:cNvSpPr/>
          <p:nvPr/>
        </p:nvSpPr>
        <p:spPr>
          <a:xfrm>
            <a:off x="4473835" y="548443"/>
            <a:ext cx="2232248" cy="792089"/>
          </a:xfrm>
          <a:prstGeom prst="rightArrow">
            <a:avLst/>
          </a:prstGeom>
          <a:solidFill>
            <a:srgbClr val="00B0F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latin typeface="Times New Roman" panose="02020603050405020304" pitchFamily="18" charset="0"/>
                <a:cs typeface="Times New Roman" panose="02020603050405020304" pitchFamily="18" charset="0"/>
              </a:rPr>
              <a:t>CONNECT</a:t>
            </a:r>
            <a:endParaRPr lang="en-IN" sz="2400"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6884045" y="548442"/>
            <a:ext cx="2592288" cy="792089"/>
          </a:xfrm>
          <a:prstGeom prst="roundRect">
            <a:avLst/>
          </a:prstGeom>
          <a:solidFill>
            <a:srgbClr val="C000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Times New Roman" panose="02020603050405020304" pitchFamily="18" charset="0"/>
                <a:cs typeface="Times New Roman" panose="02020603050405020304" pitchFamily="18" charset="0"/>
              </a:rPr>
              <a:t>POWER BI</a:t>
            </a:r>
            <a:endParaRPr lang="en-IN" sz="2400" dirty="0">
              <a:solidFill>
                <a:schemeClr val="tx1"/>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6574" y="1707697"/>
            <a:ext cx="11246327" cy="1508105"/>
          </a:xfrm>
          <a:prstGeom prst="rect">
            <a:avLst/>
          </a:prstGeom>
          <a:noFill/>
        </p:spPr>
        <p:txBody>
          <a:bodyPr wrap="square" rtlCol="0">
            <a:spAutoFit/>
          </a:bodyPr>
          <a:lstStyle/>
          <a:p>
            <a:pPr algn="just"/>
            <a:r>
              <a:rPr lang="en-US" sz="1800" dirty="0">
                <a:solidFill>
                  <a:schemeClr val="bg1"/>
                </a:solidFill>
                <a:latin typeface="Times New Roman" panose="02020603050405020304" pitchFamily="18" charset="0"/>
                <a:cs typeface="Times New Roman" panose="02020603050405020304" pitchFamily="18" charset="0"/>
              </a:rPr>
              <a:t>Connecting SQL Server to Power Bi is an essential step in leveraging the powerful data visualization </a:t>
            </a:r>
            <a:r>
              <a:rPr lang="en-US" sz="1800" dirty="0" smtClean="0">
                <a:solidFill>
                  <a:schemeClr val="bg1"/>
                </a:solidFill>
                <a:latin typeface="Times New Roman" panose="02020603050405020304" pitchFamily="18" charset="0"/>
                <a:cs typeface="Times New Roman" panose="02020603050405020304" pitchFamily="18" charset="0"/>
              </a:rPr>
              <a:t>capabilities </a:t>
            </a:r>
            <a:r>
              <a:rPr lang="en-US" sz="1800" dirty="0">
                <a:solidFill>
                  <a:schemeClr val="bg1"/>
                </a:solidFill>
                <a:latin typeface="Times New Roman" panose="02020603050405020304" pitchFamily="18" charset="0"/>
                <a:cs typeface="Times New Roman" panose="02020603050405020304" pitchFamily="18" charset="0"/>
              </a:rPr>
              <a:t>of </a:t>
            </a:r>
            <a:r>
              <a:rPr lang="en-US" sz="1800" dirty="0" smtClean="0">
                <a:solidFill>
                  <a:schemeClr val="bg1"/>
                </a:solidFill>
                <a:latin typeface="Times New Roman" panose="02020603050405020304" pitchFamily="18" charset="0"/>
                <a:cs typeface="Times New Roman" panose="02020603050405020304" pitchFamily="18" charset="0"/>
              </a:rPr>
              <a:t>      Power </a:t>
            </a:r>
            <a:r>
              <a:rPr lang="en-US" sz="1800" dirty="0">
                <a:solidFill>
                  <a:schemeClr val="bg1"/>
                </a:solidFill>
                <a:latin typeface="Times New Roman" panose="02020603050405020304" pitchFamily="18" charset="0"/>
                <a:cs typeface="Times New Roman" panose="02020603050405020304" pitchFamily="18" charset="0"/>
              </a:rPr>
              <a:t>BI  </a:t>
            </a:r>
            <a:r>
              <a:rPr lang="en-US" sz="1800" dirty="0" smtClean="0">
                <a:solidFill>
                  <a:schemeClr val="bg1"/>
                </a:solidFill>
                <a:latin typeface="Times New Roman" panose="02020603050405020304" pitchFamily="18" charset="0"/>
                <a:cs typeface="Times New Roman" panose="02020603050405020304" pitchFamily="18" charset="0"/>
              </a:rPr>
              <a:t>to </a:t>
            </a:r>
            <a:r>
              <a:rPr lang="en-US" sz="1800" dirty="0">
                <a:solidFill>
                  <a:schemeClr val="bg1"/>
                </a:solidFill>
                <a:latin typeface="Times New Roman" panose="02020603050405020304" pitchFamily="18" charset="0"/>
                <a:cs typeface="Times New Roman" panose="02020603050405020304" pitchFamily="18" charset="0"/>
              </a:rPr>
              <a:t>analyze Pizza sales data stored in SQL server. This connection allows for the </a:t>
            </a:r>
            <a:r>
              <a:rPr lang="en-US" sz="1800" dirty="0" smtClean="0">
                <a:solidFill>
                  <a:schemeClr val="bg1"/>
                </a:solidFill>
                <a:latin typeface="Times New Roman" panose="02020603050405020304" pitchFamily="18" charset="0"/>
                <a:cs typeface="Times New Roman" panose="02020603050405020304" pitchFamily="18" charset="0"/>
              </a:rPr>
              <a:t>seamless </a:t>
            </a:r>
            <a:r>
              <a:rPr lang="en-US" sz="1800" dirty="0">
                <a:solidFill>
                  <a:schemeClr val="bg1"/>
                </a:solidFill>
                <a:latin typeface="Times New Roman" panose="02020603050405020304" pitchFamily="18" charset="0"/>
                <a:cs typeface="Times New Roman" panose="02020603050405020304" pitchFamily="18" charset="0"/>
              </a:rPr>
              <a:t>integration of  </a:t>
            </a:r>
            <a:r>
              <a:rPr lang="en-US" sz="1800" dirty="0" smtClean="0">
                <a:solidFill>
                  <a:schemeClr val="bg1"/>
                </a:solidFill>
                <a:latin typeface="Times New Roman" panose="02020603050405020304" pitchFamily="18" charset="0"/>
                <a:cs typeface="Times New Roman" panose="02020603050405020304" pitchFamily="18" charset="0"/>
              </a:rPr>
              <a:t>         robust </a:t>
            </a:r>
            <a:r>
              <a:rPr lang="en-US" sz="1800" dirty="0">
                <a:solidFill>
                  <a:schemeClr val="bg1"/>
                </a:solidFill>
                <a:latin typeface="Times New Roman" panose="02020603050405020304" pitchFamily="18" charset="0"/>
                <a:cs typeface="Times New Roman" panose="02020603050405020304" pitchFamily="18" charset="0"/>
              </a:rPr>
              <a:t>data management </a:t>
            </a:r>
            <a:r>
              <a:rPr lang="en-US" sz="1800" dirty="0" smtClean="0">
                <a:solidFill>
                  <a:schemeClr val="bg1"/>
                </a:solidFill>
                <a:latin typeface="Times New Roman" panose="02020603050405020304" pitchFamily="18" charset="0"/>
                <a:cs typeface="Times New Roman" panose="02020603050405020304" pitchFamily="18" charset="0"/>
              </a:rPr>
              <a:t>with </a:t>
            </a:r>
            <a:r>
              <a:rPr lang="en-US" sz="1800" dirty="0">
                <a:solidFill>
                  <a:schemeClr val="bg1"/>
                </a:solidFill>
                <a:latin typeface="Times New Roman" panose="02020603050405020304" pitchFamily="18" charset="0"/>
                <a:cs typeface="Times New Roman" panose="02020603050405020304" pitchFamily="18" charset="0"/>
              </a:rPr>
              <a:t>interactive reporting, </a:t>
            </a:r>
            <a:r>
              <a:rPr lang="en-US" sz="1800" dirty="0" smtClean="0">
                <a:solidFill>
                  <a:schemeClr val="bg1"/>
                </a:solidFill>
                <a:latin typeface="Times New Roman" panose="02020603050405020304" pitchFamily="18" charset="0"/>
                <a:cs typeface="Times New Roman" panose="02020603050405020304" pitchFamily="18" charset="0"/>
              </a:rPr>
              <a:t>provide valuable </a:t>
            </a:r>
            <a:r>
              <a:rPr lang="en-US" sz="1800" dirty="0">
                <a:solidFill>
                  <a:schemeClr val="bg1"/>
                </a:solidFill>
                <a:latin typeface="Times New Roman" panose="02020603050405020304" pitchFamily="18" charset="0"/>
                <a:cs typeface="Times New Roman" panose="02020603050405020304" pitchFamily="18" charset="0"/>
              </a:rPr>
              <a:t>insights </a:t>
            </a:r>
            <a:r>
              <a:rPr lang="en-US" sz="1800" dirty="0" smtClean="0">
                <a:solidFill>
                  <a:schemeClr val="bg1"/>
                </a:solidFill>
                <a:latin typeface="Times New Roman" panose="02020603050405020304" pitchFamily="18" charset="0"/>
                <a:cs typeface="Times New Roman" panose="02020603050405020304" pitchFamily="18" charset="0"/>
              </a:rPr>
              <a:t>into Sales trend, pizzas performance and   customer’s pizza preferences.</a:t>
            </a:r>
            <a:endParaRPr lang="en-US" sz="1800" dirty="0">
              <a:solidFill>
                <a:schemeClr val="bg1"/>
              </a:solidFill>
              <a:latin typeface="Times New Roman" panose="02020603050405020304" pitchFamily="18" charset="0"/>
              <a:cs typeface="Times New Roman" panose="02020603050405020304" pitchFamily="18" charset="0"/>
            </a:endParaRPr>
          </a:p>
          <a:p>
            <a:endParaRPr lang="en-IN" dirty="0"/>
          </a:p>
        </p:txBody>
      </p:sp>
      <p:sp>
        <p:nvSpPr>
          <p:cNvPr id="9" name="TextBox 8"/>
          <p:cNvSpPr txBox="1"/>
          <p:nvPr/>
        </p:nvSpPr>
        <p:spPr>
          <a:xfrm>
            <a:off x="406574" y="5085978"/>
            <a:ext cx="11139505" cy="1200329"/>
          </a:xfrm>
          <a:prstGeom prst="rect">
            <a:avLst/>
          </a:prstGeom>
          <a:noFill/>
        </p:spPr>
        <p:txBody>
          <a:bodyPr wrap="square" rtlCol="0">
            <a:spAutoFit/>
          </a:bodyPr>
          <a:lstStyle/>
          <a:p>
            <a:pPr algn="just"/>
            <a:r>
              <a:rPr lang="en-US" sz="1800" dirty="0">
                <a:solidFill>
                  <a:schemeClr val="bg1"/>
                </a:solidFill>
                <a:latin typeface="Times New Roman" panose="02020603050405020304" pitchFamily="18" charset="0"/>
                <a:cs typeface="Times New Roman" panose="02020603050405020304" pitchFamily="18" charset="0"/>
              </a:rPr>
              <a:t>We can construct new measures and columns using the DAX function after connecting </a:t>
            </a:r>
            <a:r>
              <a:rPr lang="en-US" sz="1800" dirty="0" smtClean="0">
                <a:solidFill>
                  <a:schemeClr val="bg1"/>
                </a:solidFill>
                <a:latin typeface="Times New Roman" panose="02020603050405020304" pitchFamily="18" charset="0"/>
                <a:cs typeface="Times New Roman" panose="02020603050405020304" pitchFamily="18" charset="0"/>
              </a:rPr>
              <a:t>SQL </a:t>
            </a:r>
            <a:r>
              <a:rPr lang="en-US" sz="1800" dirty="0">
                <a:solidFill>
                  <a:schemeClr val="bg1"/>
                </a:solidFill>
                <a:latin typeface="Times New Roman" panose="02020603050405020304" pitchFamily="18" charset="0"/>
                <a:cs typeface="Times New Roman" panose="02020603050405020304" pitchFamily="18" charset="0"/>
              </a:rPr>
              <a:t>to Power Bi, and we can </a:t>
            </a:r>
            <a:r>
              <a:rPr lang="en-US" sz="1800" dirty="0" smtClean="0">
                <a:solidFill>
                  <a:schemeClr val="bg1"/>
                </a:solidFill>
                <a:latin typeface="Times New Roman" panose="02020603050405020304" pitchFamily="18" charset="0"/>
                <a:cs typeface="Times New Roman" panose="02020603050405020304" pitchFamily="18" charset="0"/>
              </a:rPr>
              <a:t>   also </a:t>
            </a:r>
            <a:r>
              <a:rPr lang="en-US" sz="1800" dirty="0">
                <a:solidFill>
                  <a:schemeClr val="bg1"/>
                </a:solidFill>
                <a:latin typeface="Times New Roman" panose="02020603050405020304" pitchFamily="18" charset="0"/>
                <a:cs typeface="Times New Roman" panose="02020603050405020304" pitchFamily="18" charset="0"/>
              </a:rPr>
              <a:t>make interactive reports after </a:t>
            </a:r>
            <a:r>
              <a:rPr lang="en-US" sz="1800" dirty="0" err="1" smtClean="0">
                <a:solidFill>
                  <a:schemeClr val="bg1"/>
                </a:solidFill>
                <a:latin typeface="Times New Roman" panose="02020603050405020304" pitchFamily="18" charset="0"/>
                <a:cs typeface="Times New Roman" panose="02020603050405020304" pitchFamily="18" charset="0"/>
              </a:rPr>
              <a:t>that.In</a:t>
            </a:r>
            <a:r>
              <a:rPr lang="en-US" sz="1800" dirty="0" smtClean="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summary, the integration of SQL Server with </a:t>
            </a:r>
            <a:r>
              <a:rPr lang="en-US" sz="1800" dirty="0" smtClean="0">
                <a:solidFill>
                  <a:schemeClr val="bg1"/>
                </a:solidFill>
                <a:latin typeface="Times New Roman" panose="02020603050405020304" pitchFamily="18" charset="0"/>
                <a:cs typeface="Times New Roman" panose="02020603050405020304" pitchFamily="18" charset="0"/>
              </a:rPr>
              <a:t>Power </a:t>
            </a:r>
            <a:r>
              <a:rPr lang="en-US" sz="1800" dirty="0">
                <a:solidFill>
                  <a:schemeClr val="bg1"/>
                </a:solidFill>
                <a:latin typeface="Times New Roman" panose="02020603050405020304" pitchFamily="18" charset="0"/>
                <a:cs typeface="Times New Roman" panose="02020603050405020304" pitchFamily="18" charset="0"/>
              </a:rPr>
              <a:t>BI for pizza sales </a:t>
            </a:r>
            <a:r>
              <a:rPr lang="en-US" sz="1800" dirty="0" smtClean="0">
                <a:solidFill>
                  <a:schemeClr val="bg1"/>
                </a:solidFill>
                <a:latin typeface="Times New Roman" panose="02020603050405020304" pitchFamily="18" charset="0"/>
                <a:cs typeface="Times New Roman" panose="02020603050405020304" pitchFamily="18" charset="0"/>
              </a:rPr>
              <a:t>          analysis </a:t>
            </a:r>
            <a:r>
              <a:rPr lang="en-US" sz="1800" dirty="0">
                <a:solidFill>
                  <a:schemeClr val="bg1"/>
                </a:solidFill>
                <a:latin typeface="Times New Roman" panose="02020603050405020304" pitchFamily="18" charset="0"/>
                <a:cs typeface="Times New Roman" panose="02020603050405020304" pitchFamily="18" charset="0"/>
              </a:rPr>
              <a:t>empowers businesses to transform </a:t>
            </a:r>
            <a:r>
              <a:rPr lang="en-US" sz="1800" dirty="0" smtClean="0">
                <a:solidFill>
                  <a:schemeClr val="bg1"/>
                </a:solidFill>
                <a:latin typeface="Times New Roman" panose="02020603050405020304" pitchFamily="18" charset="0"/>
                <a:cs typeface="Times New Roman" panose="02020603050405020304" pitchFamily="18" charset="0"/>
              </a:rPr>
              <a:t>raw </a:t>
            </a:r>
            <a:r>
              <a:rPr lang="en-US" sz="1800" dirty="0">
                <a:solidFill>
                  <a:schemeClr val="bg1"/>
                </a:solidFill>
                <a:latin typeface="Times New Roman" panose="02020603050405020304" pitchFamily="18" charset="0"/>
                <a:cs typeface="Times New Roman" panose="02020603050405020304" pitchFamily="18" charset="0"/>
              </a:rPr>
              <a:t>sales data into actionable insights, driving better decision-making and </a:t>
            </a:r>
            <a:r>
              <a:rPr lang="en-US" sz="1800" dirty="0" smtClean="0">
                <a:solidFill>
                  <a:schemeClr val="bg1"/>
                </a:solidFill>
                <a:latin typeface="Times New Roman" panose="02020603050405020304" pitchFamily="18" charset="0"/>
                <a:cs typeface="Times New Roman" panose="02020603050405020304" pitchFamily="18" charset="0"/>
              </a:rPr>
              <a:t> enhancing </a:t>
            </a:r>
            <a:r>
              <a:rPr lang="en-US" sz="1800" dirty="0">
                <a:solidFill>
                  <a:schemeClr val="bg1"/>
                </a:solidFill>
                <a:latin typeface="Times New Roman" panose="02020603050405020304" pitchFamily="18" charset="0"/>
                <a:cs typeface="Times New Roman" panose="02020603050405020304" pitchFamily="18" charset="0"/>
              </a:rPr>
              <a:t>overall business performance</a:t>
            </a:r>
            <a:endParaRPr lang="en-IN"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49384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2190413" cy="6859588"/>
          </a:xfrm>
          <a:blipFill>
            <a:blip r:embed="rId3"/>
            <a:stretch>
              <a:fillRect/>
            </a:stretch>
          </a:blipFill>
        </p:spPr>
        <p:txBody>
          <a:bodyPr/>
          <a:lstStyle/>
          <a:p>
            <a:endParaRPr lang="en-IN" dirty="0">
              <a:solidFill>
                <a:schemeClr val="tx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42" y="1053530"/>
            <a:ext cx="11953328" cy="5616624"/>
          </a:xfrm>
          <a:prstGeom prst="rect">
            <a:avLst/>
          </a:prstGeom>
          <a:ln w="57150">
            <a:solidFill>
              <a:schemeClr val="tx1"/>
            </a:solidFill>
          </a:ln>
          <a:effectLst>
            <a:outerShdw blurRad="50800" dist="38100" dir="13500000" algn="br" rotWithShape="0">
              <a:prstClr val="black">
                <a:alpha val="40000"/>
              </a:prstClr>
            </a:outerShdw>
          </a:effectLst>
        </p:spPr>
      </p:pic>
      <p:sp>
        <p:nvSpPr>
          <p:cNvPr id="8" name="Rounded Rectangle 7"/>
          <p:cNvSpPr/>
          <p:nvPr/>
        </p:nvSpPr>
        <p:spPr>
          <a:xfrm>
            <a:off x="2350790" y="166725"/>
            <a:ext cx="7128792" cy="720080"/>
          </a:xfrm>
          <a:prstGeom prst="roundRect">
            <a:avLst/>
          </a:prstGeom>
          <a:solidFill>
            <a:schemeClr val="accent2">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smtClean="0">
                <a:latin typeface="Arial Rounded MT Bold" panose="020F0704030504030204" pitchFamily="34" charset="0"/>
              </a:rPr>
              <a:t>REPORT – 1: Sales Analysis</a:t>
            </a:r>
            <a:endParaRPr lang="en-IN" sz="4000" dirty="0">
              <a:latin typeface="Arial Rounded MT Bold" panose="020F0704030504030204" pitchFamily="34" charset="0"/>
            </a:endParaRPr>
          </a:p>
        </p:txBody>
      </p:sp>
    </p:spTree>
    <p:extLst>
      <p:ext uri="{BB962C8B-B14F-4D97-AF65-F5344CB8AC3E}">
        <p14:creationId xmlns:p14="http://schemas.microsoft.com/office/powerpoint/2010/main" val="30633925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2190413" cy="6859587"/>
          </a:xfrm>
          <a:blipFill>
            <a:blip r:embed="rId2"/>
            <a:stretch>
              <a:fillRect/>
            </a:stretch>
          </a:blipFill>
        </p:spPr>
        <p:txBody>
          <a:bodyPr/>
          <a:lstStyle/>
          <a:p>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50" y="1051905"/>
            <a:ext cx="11809312" cy="5618250"/>
          </a:xfrm>
          <a:prstGeom prst="rect">
            <a:avLst/>
          </a:prstGeom>
          <a:ln w="57150">
            <a:solidFill>
              <a:schemeClr val="tx1"/>
            </a:solidFill>
          </a:ln>
          <a:effectLst>
            <a:outerShdw blurRad="50800" dist="38100" dir="13500000" algn="br" rotWithShape="0">
              <a:prstClr val="black">
                <a:alpha val="40000"/>
              </a:prstClr>
            </a:outerShdw>
            <a:softEdge rad="0"/>
          </a:effectLst>
        </p:spPr>
      </p:pic>
      <p:sp>
        <p:nvSpPr>
          <p:cNvPr id="5" name="Rounded Rectangle 4"/>
          <p:cNvSpPr/>
          <p:nvPr/>
        </p:nvSpPr>
        <p:spPr>
          <a:xfrm>
            <a:off x="1846734" y="165912"/>
            <a:ext cx="8280920" cy="720081"/>
          </a:xfrm>
          <a:prstGeom prst="roundRect">
            <a:avLst/>
          </a:prstGeom>
          <a:solidFill>
            <a:schemeClr val="accent2">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smtClean="0">
                <a:latin typeface="Arial Rounded MT Bold" panose="020F0704030504030204" pitchFamily="34" charset="0"/>
              </a:rPr>
              <a:t>REPORT – 2: Best/worst Sellers</a:t>
            </a:r>
            <a:endParaRPr lang="en-IN" sz="4000" dirty="0">
              <a:latin typeface="Arial Rounded MT Bold" panose="020F0704030504030204" pitchFamily="34" charset="0"/>
            </a:endParaRPr>
          </a:p>
        </p:txBody>
      </p:sp>
    </p:spTree>
    <p:extLst>
      <p:ext uri="{BB962C8B-B14F-4D97-AF65-F5344CB8AC3E}">
        <p14:creationId xmlns:p14="http://schemas.microsoft.com/office/powerpoint/2010/main" val="12500313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3286894" y="387873"/>
            <a:ext cx="4464496" cy="936104"/>
          </a:xfrm>
          <a:prstGeom prst="ellipse">
            <a:avLst/>
          </a:prstGeom>
          <a:solidFill>
            <a:schemeClr val="bg1">
              <a:lumMod val="85000"/>
            </a:scheme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solidFill>
                  <a:schemeClr val="tx1"/>
                </a:solidFill>
                <a:latin typeface="Times New Roman" panose="02020603050405020304" pitchFamily="18" charset="0"/>
                <a:cs typeface="Times New Roman" panose="02020603050405020304" pitchFamily="18" charset="0"/>
              </a:rPr>
              <a:t>KEY INSIGHTS</a:t>
            </a:r>
            <a:endParaRPr lang="en-IN" sz="3200" b="1"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8742" y="2621805"/>
            <a:ext cx="8208912" cy="681558"/>
          </a:xfrm>
          <a:prstGeom prst="rect">
            <a:avLst/>
          </a:prstGeom>
          <a:ln w="76200">
            <a:solidFill>
              <a:srgbClr val="FFFF00"/>
            </a:solidFill>
          </a:ln>
        </p:spPr>
      </p:pic>
      <p:sp>
        <p:nvSpPr>
          <p:cNvPr id="10" name="Flowchart: Alternate Process 9"/>
          <p:cNvSpPr/>
          <p:nvPr/>
        </p:nvSpPr>
        <p:spPr>
          <a:xfrm>
            <a:off x="1054646" y="1648855"/>
            <a:ext cx="4032448" cy="648072"/>
          </a:xfrm>
          <a:prstGeom prst="flowChartAlternateProcess">
            <a:avLst/>
          </a:prstGeom>
          <a:solidFill>
            <a:srgbClr val="FFFF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smtClean="0">
                <a:solidFill>
                  <a:schemeClr val="tx1"/>
                </a:solidFill>
                <a:latin typeface="Times New Roman" panose="02020603050405020304" pitchFamily="18" charset="0"/>
                <a:cs typeface="Times New Roman" panose="02020603050405020304" pitchFamily="18" charset="0"/>
              </a:rPr>
              <a:t>1.  KPI’S  REQUIREMENT</a:t>
            </a:r>
            <a:r>
              <a:rPr lang="en-IN" sz="2400" b="1" dirty="0" smtClean="0">
                <a:solidFill>
                  <a:schemeClr val="bg2">
                    <a:lumMod val="10000"/>
                  </a:schemeClr>
                </a:solidFill>
                <a:latin typeface="Times New Roman" panose="02020603050405020304" pitchFamily="18" charset="0"/>
                <a:cs typeface="Times New Roman" panose="02020603050405020304" pitchFamily="18" charset="0"/>
              </a:rPr>
              <a:t>:</a:t>
            </a:r>
            <a:endParaRPr lang="en-IN" dirty="0">
              <a:solidFill>
                <a:schemeClr val="bg1">
                  <a:lumMod val="95000"/>
                </a:schemeClr>
              </a:solidFill>
            </a:endParaRPr>
          </a:p>
        </p:txBody>
      </p:sp>
      <p:sp>
        <p:nvSpPr>
          <p:cNvPr id="13" name="Rounded Rectangular Callout 12"/>
          <p:cNvSpPr/>
          <p:nvPr/>
        </p:nvSpPr>
        <p:spPr>
          <a:xfrm>
            <a:off x="622598" y="477466"/>
            <a:ext cx="2232248" cy="864096"/>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Times New Roman" panose="02020603050405020304" pitchFamily="18" charset="0"/>
                <a:cs typeface="Times New Roman" panose="02020603050405020304" pitchFamily="18" charset="0"/>
              </a:rPr>
              <a:t>REPORT 1- Sales Analysis</a:t>
            </a:r>
          </a:p>
        </p:txBody>
      </p:sp>
      <p:sp>
        <p:nvSpPr>
          <p:cNvPr id="3" name="Rectangle 2"/>
          <p:cNvSpPr/>
          <p:nvPr/>
        </p:nvSpPr>
        <p:spPr>
          <a:xfrm>
            <a:off x="1846734" y="3430588"/>
            <a:ext cx="8352928" cy="2431435"/>
          </a:xfrm>
          <a:prstGeom prst="rect">
            <a:avLst/>
          </a:prstGeom>
          <a:ln w="38100">
            <a:solidFill>
              <a:schemeClr val="bg1"/>
            </a:solidFill>
          </a:ln>
        </p:spPr>
        <p:txBody>
          <a:bodyPr wrap="square">
            <a:spAutoFit/>
          </a:bodyPr>
          <a:lstStyle/>
          <a:p>
            <a:pPr algn="just"/>
            <a:r>
              <a:rPr lang="en-IN" sz="2200" b="1" u="sng" dirty="0" smtClean="0">
                <a:solidFill>
                  <a:schemeClr val="bg1"/>
                </a:solidFill>
                <a:latin typeface="Times New Roman" panose="02020603050405020304" pitchFamily="18" charset="0"/>
                <a:cs typeface="Times New Roman" panose="02020603050405020304" pitchFamily="18" charset="0"/>
              </a:rPr>
              <a:t>KEY PERFORMANCE INDICATOR</a:t>
            </a:r>
            <a:r>
              <a:rPr lang="en-IN" sz="2200" b="1" dirty="0" smtClean="0">
                <a:solidFill>
                  <a:schemeClr val="bg1"/>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r>
              <a:rPr lang="en-IN" sz="2200" b="1" dirty="0" smtClean="0">
                <a:solidFill>
                  <a:schemeClr val="bg1"/>
                </a:solidFill>
                <a:latin typeface="Times New Roman" panose="02020603050405020304" pitchFamily="18" charset="0"/>
                <a:cs typeface="Times New Roman" panose="02020603050405020304" pitchFamily="18" charset="0"/>
              </a:rPr>
              <a:t>Total </a:t>
            </a:r>
            <a:r>
              <a:rPr lang="en-IN" sz="2200" b="1" dirty="0">
                <a:solidFill>
                  <a:schemeClr val="bg1"/>
                </a:solidFill>
                <a:latin typeface="Times New Roman" panose="02020603050405020304" pitchFamily="18" charset="0"/>
                <a:cs typeface="Times New Roman" panose="02020603050405020304" pitchFamily="18" charset="0"/>
              </a:rPr>
              <a:t>Revenue</a:t>
            </a:r>
            <a:r>
              <a:rPr lang="en-IN" dirty="0">
                <a:solidFill>
                  <a:schemeClr val="bg1"/>
                </a:solidFill>
                <a:latin typeface="Times New Roman" panose="02020603050405020304" pitchFamily="18" charset="0"/>
                <a:cs typeface="Times New Roman" panose="02020603050405020304" pitchFamily="18" charset="0"/>
              </a:rPr>
              <a:t>: The sum of the total price of all pizza </a:t>
            </a:r>
            <a:r>
              <a:rPr lang="en-IN" dirty="0" smtClean="0">
                <a:solidFill>
                  <a:schemeClr val="bg1"/>
                </a:solidFill>
                <a:latin typeface="Times New Roman" panose="02020603050405020304" pitchFamily="18" charset="0"/>
                <a:cs typeface="Times New Roman" panose="02020603050405020304" pitchFamily="18" charset="0"/>
              </a:rPr>
              <a:t>orders is </a:t>
            </a:r>
            <a:r>
              <a:rPr lang="en-IN" b="1" dirty="0" smtClean="0">
                <a:solidFill>
                  <a:schemeClr val="bg1"/>
                </a:solidFill>
                <a:latin typeface="Arial Rounded MT Bold" panose="020F0704030504030204" pitchFamily="34" charset="0"/>
                <a:cs typeface="Times New Roman" panose="02020603050405020304" pitchFamily="18" charset="0"/>
              </a:rPr>
              <a:t>817.86K</a:t>
            </a:r>
            <a:r>
              <a:rPr lang="en-IN" b="1" dirty="0" smtClean="0">
                <a:solidFill>
                  <a:schemeClr val="bg1"/>
                </a:solidFill>
                <a:latin typeface="Times New Roman" panose="02020603050405020304" pitchFamily="18" charset="0"/>
                <a:cs typeface="Times New Roman" panose="02020603050405020304" pitchFamily="18" charset="0"/>
              </a:rPr>
              <a:t>.</a:t>
            </a:r>
            <a:endParaRPr lang="en-IN"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200" b="1" dirty="0">
                <a:solidFill>
                  <a:schemeClr val="bg1"/>
                </a:solidFill>
                <a:latin typeface="Times New Roman" panose="02020603050405020304" pitchFamily="18" charset="0"/>
                <a:cs typeface="Times New Roman" panose="02020603050405020304" pitchFamily="18" charset="0"/>
              </a:rPr>
              <a:t>Average Order value</a:t>
            </a:r>
            <a:r>
              <a:rPr lang="en-IN" dirty="0">
                <a:solidFill>
                  <a:schemeClr val="bg1"/>
                </a:solidFill>
                <a:latin typeface="Times New Roman" panose="02020603050405020304" pitchFamily="18" charset="0"/>
                <a:cs typeface="Times New Roman" panose="02020603050405020304" pitchFamily="18" charset="0"/>
              </a:rPr>
              <a:t>: The average amount spent per </a:t>
            </a:r>
            <a:r>
              <a:rPr lang="en-IN" dirty="0" smtClean="0">
                <a:solidFill>
                  <a:schemeClr val="bg1"/>
                </a:solidFill>
                <a:latin typeface="Times New Roman" panose="02020603050405020304" pitchFamily="18" charset="0"/>
                <a:cs typeface="Times New Roman" panose="02020603050405020304" pitchFamily="18" charset="0"/>
              </a:rPr>
              <a:t>order is </a:t>
            </a:r>
            <a:r>
              <a:rPr lang="en-IN" b="1" dirty="0" smtClean="0">
                <a:solidFill>
                  <a:schemeClr val="bg1"/>
                </a:solidFill>
                <a:latin typeface="Arial Rounded MT Bold" panose="020F0704030504030204" pitchFamily="34" charset="0"/>
                <a:cs typeface="Times New Roman" panose="02020603050405020304" pitchFamily="18" charset="0"/>
              </a:rPr>
              <a:t>38.31</a:t>
            </a:r>
            <a:r>
              <a:rPr lang="en-IN" b="1" dirty="0" smtClean="0">
                <a:solidFill>
                  <a:schemeClr val="bg1"/>
                </a:solidFill>
                <a:latin typeface="Times New Roman" panose="02020603050405020304" pitchFamily="18" charset="0"/>
                <a:cs typeface="Times New Roman" panose="02020603050405020304" pitchFamily="18" charset="0"/>
              </a:rPr>
              <a:t>.</a:t>
            </a:r>
            <a:endParaRPr lang="en-IN" b="1"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200" b="1" dirty="0">
                <a:solidFill>
                  <a:schemeClr val="bg1"/>
                </a:solidFill>
                <a:latin typeface="Times New Roman" panose="02020603050405020304" pitchFamily="18" charset="0"/>
                <a:cs typeface="Times New Roman" panose="02020603050405020304" pitchFamily="18" charset="0"/>
              </a:rPr>
              <a:t>Total Pizzas Sold</a:t>
            </a:r>
            <a:r>
              <a:rPr lang="en-IN" dirty="0">
                <a:solidFill>
                  <a:schemeClr val="bg1"/>
                </a:solidFill>
                <a:latin typeface="Times New Roman" panose="02020603050405020304" pitchFamily="18" charset="0"/>
                <a:cs typeface="Times New Roman" panose="02020603050405020304" pitchFamily="18" charset="0"/>
              </a:rPr>
              <a:t>: The Sum Of the quantities of all pizza </a:t>
            </a:r>
            <a:r>
              <a:rPr lang="en-IN" dirty="0" smtClean="0">
                <a:solidFill>
                  <a:schemeClr val="bg1"/>
                </a:solidFill>
                <a:latin typeface="Times New Roman" panose="02020603050405020304" pitchFamily="18" charset="0"/>
                <a:cs typeface="Times New Roman" panose="02020603050405020304" pitchFamily="18" charset="0"/>
              </a:rPr>
              <a:t>sold is </a:t>
            </a:r>
            <a:r>
              <a:rPr lang="en-IN" b="1" dirty="0" smtClean="0">
                <a:solidFill>
                  <a:schemeClr val="bg1"/>
                </a:solidFill>
                <a:latin typeface="Arial Rounded MT Bold" panose="020F0704030504030204" pitchFamily="34" charset="0"/>
                <a:cs typeface="Times New Roman" panose="02020603050405020304" pitchFamily="18" charset="0"/>
              </a:rPr>
              <a:t>49,574</a:t>
            </a:r>
            <a:r>
              <a:rPr lang="en-IN" dirty="0" smtClean="0">
                <a:solidFill>
                  <a:schemeClr val="bg1"/>
                </a:solidFill>
                <a:latin typeface="Times New Roman" panose="02020603050405020304" pitchFamily="18" charset="0"/>
                <a:cs typeface="Times New Roman" panose="02020603050405020304" pitchFamily="18" charset="0"/>
              </a:rPr>
              <a:t>.</a:t>
            </a:r>
            <a:endParaRPr lang="en-IN"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200" b="1" dirty="0">
                <a:solidFill>
                  <a:schemeClr val="bg1"/>
                </a:solidFill>
                <a:latin typeface="Times New Roman" panose="02020603050405020304" pitchFamily="18" charset="0"/>
                <a:cs typeface="Times New Roman" panose="02020603050405020304" pitchFamily="18" charset="0"/>
              </a:rPr>
              <a:t>Total Orders</a:t>
            </a:r>
            <a:r>
              <a:rPr lang="en-IN" dirty="0">
                <a:solidFill>
                  <a:schemeClr val="bg1"/>
                </a:solidFill>
                <a:latin typeface="Times New Roman" panose="02020603050405020304" pitchFamily="18" charset="0"/>
                <a:cs typeface="Times New Roman" panose="02020603050405020304" pitchFamily="18" charset="0"/>
              </a:rPr>
              <a:t>: The total number of orders </a:t>
            </a:r>
            <a:r>
              <a:rPr lang="en-IN" dirty="0" smtClean="0">
                <a:solidFill>
                  <a:schemeClr val="bg1"/>
                </a:solidFill>
                <a:latin typeface="Times New Roman" panose="02020603050405020304" pitchFamily="18" charset="0"/>
                <a:cs typeface="Times New Roman" panose="02020603050405020304" pitchFamily="18" charset="0"/>
              </a:rPr>
              <a:t>placed is </a:t>
            </a:r>
            <a:r>
              <a:rPr lang="en-IN" b="1" dirty="0" smtClean="0">
                <a:solidFill>
                  <a:schemeClr val="bg1"/>
                </a:solidFill>
                <a:latin typeface="Arial Rounded MT Bold" panose="020F0704030504030204" pitchFamily="34" charset="0"/>
                <a:cs typeface="Times New Roman" panose="02020603050405020304" pitchFamily="18" charset="0"/>
              </a:rPr>
              <a:t>21,350</a:t>
            </a:r>
            <a:r>
              <a:rPr lang="en-IN" dirty="0" smtClean="0">
                <a:solidFill>
                  <a:schemeClr val="bg1"/>
                </a:solidFill>
                <a:latin typeface="Times New Roman" panose="02020603050405020304" pitchFamily="18" charset="0"/>
                <a:cs typeface="Times New Roman" panose="02020603050405020304" pitchFamily="18" charset="0"/>
              </a:rPr>
              <a:t>.</a:t>
            </a:r>
            <a:endParaRPr lang="en-IN"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200" b="1" dirty="0">
                <a:solidFill>
                  <a:schemeClr val="bg1"/>
                </a:solidFill>
                <a:latin typeface="Times New Roman" panose="02020603050405020304" pitchFamily="18" charset="0"/>
                <a:cs typeface="Times New Roman" panose="02020603050405020304" pitchFamily="18" charset="0"/>
              </a:rPr>
              <a:t>Average Pizzas Per Order</a:t>
            </a:r>
            <a:r>
              <a:rPr lang="en-IN" dirty="0">
                <a:solidFill>
                  <a:schemeClr val="bg1"/>
                </a:solidFill>
                <a:latin typeface="Times New Roman" panose="02020603050405020304" pitchFamily="18" charset="0"/>
                <a:cs typeface="Times New Roman" panose="02020603050405020304" pitchFamily="18" charset="0"/>
              </a:rPr>
              <a:t>: The average number of pizzas sold per </a:t>
            </a:r>
            <a:r>
              <a:rPr lang="en-IN" dirty="0" smtClean="0">
                <a:solidFill>
                  <a:schemeClr val="bg1"/>
                </a:solidFill>
                <a:latin typeface="Times New Roman" panose="02020603050405020304" pitchFamily="18" charset="0"/>
                <a:cs typeface="Times New Roman" panose="02020603050405020304" pitchFamily="18" charset="0"/>
              </a:rPr>
              <a:t>order is </a:t>
            </a:r>
            <a:r>
              <a:rPr lang="en-IN" b="1" dirty="0" smtClean="0">
                <a:solidFill>
                  <a:schemeClr val="bg1"/>
                </a:solidFill>
                <a:latin typeface="Arial Rounded MT Bold" panose="020F0704030504030204" pitchFamily="34" charset="0"/>
                <a:cs typeface="Times New Roman" panose="02020603050405020304" pitchFamily="18" charset="0"/>
              </a:rPr>
              <a:t>2.32</a:t>
            </a:r>
            <a:r>
              <a:rPr lang="en-IN" dirty="0" smtClean="0">
                <a:solidFill>
                  <a:schemeClr val="bg1"/>
                </a:solidFill>
                <a:latin typeface="Times New Roman" panose="02020603050405020304" pitchFamily="18" charset="0"/>
                <a:cs typeface="Times New Roman" panose="02020603050405020304" pitchFamily="18" charset="0"/>
              </a:rPr>
              <a:t>.</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4172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81" y="2565698"/>
            <a:ext cx="4752529" cy="2160240"/>
          </a:xfrm>
          <a:prstGeom prst="rect">
            <a:avLst/>
          </a:prstGeom>
          <a:ln w="76200">
            <a:solidFill>
              <a:srgbClr val="FFFF00"/>
            </a:solidFill>
          </a:ln>
        </p:spPr>
      </p:pic>
      <p:sp>
        <p:nvSpPr>
          <p:cNvPr id="7" name="Round Same Side Corner Rectangle 6"/>
          <p:cNvSpPr/>
          <p:nvPr/>
        </p:nvSpPr>
        <p:spPr>
          <a:xfrm>
            <a:off x="406610" y="1341562"/>
            <a:ext cx="4896508" cy="1080120"/>
          </a:xfrm>
          <a:prstGeom prst="round2SameRect">
            <a:avLst/>
          </a:pr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Times New Roman" panose="02020603050405020304" pitchFamily="18" charset="0"/>
                <a:cs typeface="Times New Roman" panose="02020603050405020304" pitchFamily="18" charset="0"/>
              </a:rPr>
              <a:t>2. STACKED COLUMN CHART:</a:t>
            </a:r>
          </a:p>
          <a:p>
            <a:pPr algn="ctr"/>
            <a:r>
              <a:rPr lang="en-IN" sz="2400" b="1" dirty="0" smtClean="0">
                <a:solidFill>
                  <a:schemeClr val="tx1"/>
                </a:solidFill>
                <a:latin typeface="Times New Roman" panose="02020603050405020304" pitchFamily="18" charset="0"/>
                <a:cs typeface="Times New Roman" panose="02020603050405020304" pitchFamily="18" charset="0"/>
              </a:rPr>
              <a:t> Daily Trends for Total Orders</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5375126" y="2565698"/>
            <a:ext cx="6408712" cy="2215991"/>
          </a:xfrm>
          <a:prstGeom prst="rect">
            <a:avLst/>
          </a:prstGeom>
          <a:noFill/>
          <a:ln w="38100">
            <a:solidFill>
              <a:srgbClr val="FFFF00"/>
            </a:solidFill>
          </a:ln>
        </p:spPr>
        <p:txBody>
          <a:bodyPr wrap="square" rtlCol="0">
            <a:spAutoFit/>
          </a:bodyPr>
          <a:lstStyle/>
          <a:p>
            <a:pPr algn="just"/>
            <a:r>
              <a:rPr lang="en-US" sz="2300" dirty="0">
                <a:solidFill>
                  <a:schemeClr val="bg1"/>
                </a:solidFill>
                <a:latin typeface="Times New Roman" panose="02020603050405020304" pitchFamily="18" charset="0"/>
                <a:cs typeface="Times New Roman" panose="02020603050405020304" pitchFamily="18" charset="0"/>
              </a:rPr>
              <a:t>The purpose of this stacked column chart is </a:t>
            </a:r>
            <a:r>
              <a:rPr lang="en-US" sz="2300" dirty="0" smtClean="0">
                <a:solidFill>
                  <a:schemeClr val="bg1"/>
                </a:solidFill>
                <a:latin typeface="Times New Roman" panose="02020603050405020304" pitchFamily="18" charset="0"/>
                <a:cs typeface="Times New Roman" panose="02020603050405020304" pitchFamily="18" charset="0"/>
              </a:rPr>
              <a:t>to          display daily </a:t>
            </a:r>
            <a:r>
              <a:rPr lang="en-US" sz="2300" dirty="0">
                <a:solidFill>
                  <a:schemeClr val="bg1"/>
                </a:solidFill>
                <a:latin typeface="Times New Roman" panose="02020603050405020304" pitchFamily="18" charset="0"/>
                <a:cs typeface="Times New Roman" panose="02020603050405020304" pitchFamily="18" charset="0"/>
              </a:rPr>
              <a:t>trends by total orders. It is </a:t>
            </a:r>
            <a:r>
              <a:rPr lang="en-US" sz="2300" dirty="0" smtClean="0">
                <a:solidFill>
                  <a:schemeClr val="bg1"/>
                </a:solidFill>
                <a:latin typeface="Times New Roman" panose="02020603050405020304" pitchFamily="18" charset="0"/>
                <a:cs typeface="Times New Roman" panose="02020603050405020304" pitchFamily="18" charset="0"/>
              </a:rPr>
              <a:t>evident from </a:t>
            </a:r>
            <a:r>
              <a:rPr lang="en-US" sz="2300" dirty="0">
                <a:solidFill>
                  <a:schemeClr val="bg1"/>
                </a:solidFill>
                <a:latin typeface="Times New Roman" panose="02020603050405020304" pitchFamily="18" charset="0"/>
                <a:cs typeface="Times New Roman" panose="02020603050405020304" pitchFamily="18" charset="0"/>
              </a:rPr>
              <a:t>the chart </a:t>
            </a:r>
            <a:r>
              <a:rPr lang="en-US" sz="2300" dirty="0" smtClean="0">
                <a:solidFill>
                  <a:schemeClr val="bg1"/>
                </a:solidFill>
                <a:latin typeface="Times New Roman" panose="02020603050405020304" pitchFamily="18" charset="0"/>
                <a:cs typeface="Times New Roman" panose="02020603050405020304" pitchFamily="18" charset="0"/>
              </a:rPr>
              <a:t>that </a:t>
            </a:r>
            <a:r>
              <a:rPr lang="en-US" sz="2300" dirty="0">
                <a:solidFill>
                  <a:schemeClr val="bg1"/>
                </a:solidFill>
                <a:latin typeface="Algerian" panose="04020705040A02060702" pitchFamily="82" charset="0"/>
                <a:cs typeface="Times New Roman" panose="02020603050405020304" pitchFamily="18" charset="0"/>
              </a:rPr>
              <a:t>Thursday</a:t>
            </a:r>
            <a:r>
              <a:rPr lang="en-US" sz="2300" dirty="0">
                <a:solidFill>
                  <a:schemeClr val="bg1"/>
                </a:solidFill>
                <a:latin typeface="Times New Roman" panose="02020603050405020304" pitchFamily="18" charset="0"/>
                <a:cs typeface="Times New Roman" panose="02020603050405020304" pitchFamily="18" charset="0"/>
              </a:rPr>
              <a:t>, with </a:t>
            </a:r>
            <a:r>
              <a:rPr lang="en-US" sz="2300" b="1" dirty="0">
                <a:solidFill>
                  <a:schemeClr val="bg1"/>
                </a:solidFill>
                <a:latin typeface="Times New Roman" panose="02020603050405020304" pitchFamily="18" charset="0"/>
                <a:cs typeface="Times New Roman" panose="02020603050405020304" pitchFamily="18" charset="0"/>
              </a:rPr>
              <a:t>3.5k </a:t>
            </a:r>
            <a:r>
              <a:rPr lang="en-US" sz="2300" dirty="0">
                <a:solidFill>
                  <a:schemeClr val="bg1"/>
                </a:solidFill>
                <a:latin typeface="Times New Roman" panose="02020603050405020304" pitchFamily="18" charset="0"/>
                <a:cs typeface="Times New Roman" panose="02020603050405020304" pitchFamily="18" charset="0"/>
              </a:rPr>
              <a:t>orders, is the </a:t>
            </a:r>
            <a:r>
              <a:rPr lang="en-US" sz="2300" dirty="0" smtClean="0">
                <a:solidFill>
                  <a:schemeClr val="bg1"/>
                </a:solidFill>
                <a:latin typeface="Times New Roman" panose="02020603050405020304" pitchFamily="18" charset="0"/>
                <a:cs typeface="Times New Roman" panose="02020603050405020304" pitchFamily="18" charset="0"/>
              </a:rPr>
              <a:t>  </a:t>
            </a:r>
            <a:r>
              <a:rPr lang="en-US" sz="2300" b="1" dirty="0" smtClean="0">
                <a:solidFill>
                  <a:schemeClr val="bg1"/>
                </a:solidFill>
                <a:latin typeface="Times New Roman" panose="02020603050405020304" pitchFamily="18" charset="0"/>
                <a:cs typeface="Times New Roman" panose="02020603050405020304" pitchFamily="18" charset="0"/>
              </a:rPr>
              <a:t>highest</a:t>
            </a:r>
            <a:r>
              <a:rPr lang="en-US" sz="2300" dirty="0" smtClean="0">
                <a:solidFill>
                  <a:schemeClr val="bg1"/>
                </a:solidFill>
                <a:latin typeface="Times New Roman" panose="02020603050405020304" pitchFamily="18" charset="0"/>
                <a:cs typeface="Times New Roman" panose="02020603050405020304" pitchFamily="18" charset="0"/>
              </a:rPr>
              <a:t> </a:t>
            </a:r>
            <a:r>
              <a:rPr lang="en-US" sz="2300" dirty="0">
                <a:solidFill>
                  <a:schemeClr val="bg1"/>
                </a:solidFill>
                <a:latin typeface="Times New Roman" panose="02020603050405020304" pitchFamily="18" charset="0"/>
                <a:cs typeface="Times New Roman" panose="02020603050405020304" pitchFamily="18" charset="0"/>
              </a:rPr>
              <a:t>day of the week, followed by </a:t>
            </a:r>
            <a:r>
              <a:rPr lang="en-US" sz="2300" dirty="0">
                <a:solidFill>
                  <a:schemeClr val="bg1"/>
                </a:solidFill>
                <a:latin typeface="Algerian" panose="04020705040A02060702" pitchFamily="82" charset="0"/>
                <a:cs typeface="Times New Roman" panose="02020603050405020304" pitchFamily="18" charset="0"/>
              </a:rPr>
              <a:t>Friday</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smtClean="0">
                <a:solidFill>
                  <a:schemeClr val="bg1"/>
                </a:solidFill>
                <a:latin typeface="Times New Roman" panose="02020603050405020304" pitchFamily="18" charset="0"/>
                <a:cs typeface="Times New Roman" panose="02020603050405020304" pitchFamily="18" charset="0"/>
              </a:rPr>
              <a:t>&amp;     </a:t>
            </a:r>
            <a:r>
              <a:rPr lang="en-US" sz="2300" dirty="0" smtClean="0">
                <a:solidFill>
                  <a:schemeClr val="bg1"/>
                </a:solidFill>
                <a:latin typeface="Algerian" panose="04020705040A02060702" pitchFamily="82" charset="0"/>
                <a:cs typeface="Times New Roman" panose="02020603050405020304" pitchFamily="18" charset="0"/>
              </a:rPr>
              <a:t>Saturday</a:t>
            </a:r>
            <a:r>
              <a:rPr lang="en-US" sz="2300" dirty="0" smtClean="0">
                <a:solidFill>
                  <a:schemeClr val="bg1"/>
                </a:solidFill>
                <a:latin typeface="Times New Roman" panose="02020603050405020304" pitchFamily="18" charset="0"/>
                <a:cs typeface="Times New Roman" panose="02020603050405020304" pitchFamily="18" charset="0"/>
              </a:rPr>
              <a:t> </a:t>
            </a:r>
            <a:r>
              <a:rPr lang="en-US" sz="2300" dirty="0">
                <a:solidFill>
                  <a:schemeClr val="bg1"/>
                </a:solidFill>
                <a:latin typeface="Times New Roman" panose="02020603050405020304" pitchFamily="18" charset="0"/>
                <a:cs typeface="Times New Roman" panose="02020603050405020304" pitchFamily="18" charset="0"/>
              </a:rPr>
              <a:t>with </a:t>
            </a:r>
            <a:r>
              <a:rPr lang="en-US" sz="2300" b="1" dirty="0">
                <a:solidFill>
                  <a:schemeClr val="bg1"/>
                </a:solidFill>
                <a:latin typeface="Times New Roman" panose="02020603050405020304" pitchFamily="18" charset="0"/>
                <a:cs typeface="Times New Roman" panose="02020603050405020304" pitchFamily="18" charset="0"/>
              </a:rPr>
              <a:t>3.2k</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smtClean="0">
                <a:solidFill>
                  <a:schemeClr val="bg1"/>
                </a:solidFill>
                <a:latin typeface="Times New Roman" panose="02020603050405020304" pitchFamily="18" charset="0"/>
                <a:cs typeface="Times New Roman" panose="02020603050405020304" pitchFamily="18" charset="0"/>
              </a:rPr>
              <a:t>orders, and </a:t>
            </a:r>
            <a:r>
              <a:rPr lang="en-US" sz="2300" b="1" dirty="0" smtClean="0">
                <a:solidFill>
                  <a:schemeClr val="bg1"/>
                </a:solidFill>
                <a:latin typeface="Algerian" panose="04020705040A02060702" pitchFamily="82" charset="0"/>
                <a:cs typeface="Times New Roman" panose="02020603050405020304" pitchFamily="18" charset="0"/>
              </a:rPr>
              <a:t>Sunday</a:t>
            </a:r>
            <a:r>
              <a:rPr lang="en-US" sz="2300" dirty="0" smtClean="0">
                <a:solidFill>
                  <a:schemeClr val="bg1"/>
                </a:solidFill>
                <a:latin typeface="Times New Roman" panose="02020603050405020304" pitchFamily="18" charset="0"/>
                <a:cs typeface="Times New Roman" panose="02020603050405020304" pitchFamily="18" charset="0"/>
              </a:rPr>
              <a:t> &amp;       </a:t>
            </a:r>
            <a:r>
              <a:rPr lang="en-US" sz="2300" dirty="0" smtClean="0">
                <a:solidFill>
                  <a:schemeClr val="bg1"/>
                </a:solidFill>
                <a:latin typeface="Algerian" panose="04020705040A02060702" pitchFamily="82" charset="0"/>
                <a:cs typeface="Times New Roman" panose="02020603050405020304" pitchFamily="18" charset="0"/>
              </a:rPr>
              <a:t>Monday</a:t>
            </a:r>
            <a:r>
              <a:rPr lang="en-US" sz="2300" dirty="0">
                <a:solidFill>
                  <a:schemeClr val="bg1"/>
                </a:solidFill>
                <a:latin typeface="Times New Roman" panose="02020603050405020304" pitchFamily="18" charset="0"/>
                <a:cs typeface="Times New Roman" panose="02020603050405020304" pitchFamily="18" charset="0"/>
              </a:rPr>
              <a:t>, with </a:t>
            </a:r>
            <a:r>
              <a:rPr lang="en-US" sz="2300" b="1" dirty="0">
                <a:solidFill>
                  <a:schemeClr val="bg1"/>
                </a:solidFill>
                <a:latin typeface="Times New Roman" panose="02020603050405020304" pitchFamily="18" charset="0"/>
                <a:cs typeface="Times New Roman" panose="02020603050405020304" pitchFamily="18" charset="0"/>
              </a:rPr>
              <a:t>2.6k</a:t>
            </a:r>
            <a:r>
              <a:rPr lang="en-US" sz="2300" dirty="0">
                <a:solidFill>
                  <a:schemeClr val="bg1"/>
                </a:solidFill>
                <a:latin typeface="Times New Roman" panose="02020603050405020304" pitchFamily="18" charset="0"/>
                <a:cs typeface="Times New Roman" panose="02020603050405020304" pitchFamily="18" charset="0"/>
              </a:rPr>
              <a:t> and </a:t>
            </a:r>
            <a:r>
              <a:rPr lang="en-US" sz="2300" b="1" dirty="0">
                <a:solidFill>
                  <a:schemeClr val="bg1"/>
                </a:solidFill>
                <a:latin typeface="Times New Roman" panose="02020603050405020304" pitchFamily="18" charset="0"/>
                <a:cs typeface="Times New Roman" panose="02020603050405020304" pitchFamily="18" charset="0"/>
              </a:rPr>
              <a:t>2.8k</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smtClean="0">
                <a:solidFill>
                  <a:schemeClr val="bg1"/>
                </a:solidFill>
                <a:latin typeface="Times New Roman" panose="02020603050405020304" pitchFamily="18" charset="0"/>
                <a:cs typeface="Times New Roman" panose="02020603050405020304" pitchFamily="18" charset="0"/>
              </a:rPr>
              <a:t>orders are </a:t>
            </a:r>
            <a:r>
              <a:rPr lang="en-US" sz="2300" dirty="0">
                <a:solidFill>
                  <a:schemeClr val="bg1"/>
                </a:solidFill>
                <a:latin typeface="Times New Roman" panose="02020603050405020304" pitchFamily="18" charset="0"/>
                <a:cs typeface="Times New Roman" panose="02020603050405020304" pitchFamily="18" charset="0"/>
              </a:rPr>
              <a:t>the </a:t>
            </a:r>
            <a:r>
              <a:rPr lang="en-US" sz="2300" b="1" dirty="0" smtClean="0">
                <a:solidFill>
                  <a:schemeClr val="bg1"/>
                </a:solidFill>
                <a:latin typeface="Times New Roman" panose="02020603050405020304" pitchFamily="18" charset="0"/>
                <a:cs typeface="Times New Roman" panose="02020603050405020304" pitchFamily="18" charset="0"/>
              </a:rPr>
              <a:t>lowest</a:t>
            </a:r>
            <a:r>
              <a:rPr lang="en-US" sz="2300" dirty="0">
                <a:solidFill>
                  <a:schemeClr val="bg1"/>
                </a:solidFill>
                <a:latin typeface="Times New Roman" panose="02020603050405020304" pitchFamily="18" charset="0"/>
                <a:cs typeface="Times New Roman" panose="02020603050405020304" pitchFamily="18" charset="0"/>
              </a:rPr>
              <a:t>.</a:t>
            </a:r>
            <a:endParaRPr lang="en-IN" sz="23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35933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7" name="자유형 6"/>
          <p:cNvSpPr/>
          <p:nvPr/>
        </p:nvSpPr>
        <p:spPr>
          <a:xfrm flipH="1">
            <a:off x="4871067" y="789527"/>
            <a:ext cx="4968553" cy="941431"/>
          </a:xfrm>
          <a:custGeom>
            <a:avLst/>
            <a:gdLst>
              <a:gd name="connsiteX0" fmla="*/ 2945482 w 2945482"/>
              <a:gd name="connsiteY0" fmla="*/ 0 h 530802"/>
              <a:gd name="connsiteX1" fmla="*/ 1822831 w 2945482"/>
              <a:gd name="connsiteY1" fmla="*/ 0 h 530802"/>
              <a:gd name="connsiteX2" fmla="*/ 1122651 w 2945482"/>
              <a:gd name="connsiteY2" fmla="*/ 0 h 530802"/>
              <a:gd name="connsiteX3" fmla="*/ 0 w 2945482"/>
              <a:gd name="connsiteY3" fmla="*/ 0 h 530802"/>
              <a:gd name="connsiteX4" fmla="*/ 265401 w 2945482"/>
              <a:gd name="connsiteY4" fmla="*/ 265401 h 530802"/>
              <a:gd name="connsiteX5" fmla="*/ 0 w 2945482"/>
              <a:gd name="connsiteY5" fmla="*/ 530802 h 530802"/>
              <a:gd name="connsiteX6" fmla="*/ 1122651 w 2945482"/>
              <a:gd name="connsiteY6" fmla="*/ 530802 h 530802"/>
              <a:gd name="connsiteX7" fmla="*/ 1822831 w 2945482"/>
              <a:gd name="connsiteY7" fmla="*/ 530802 h 530802"/>
              <a:gd name="connsiteX8" fmla="*/ 2945482 w 2945482"/>
              <a:gd name="connsiteY8" fmla="*/ 530802 h 530802"/>
              <a:gd name="connsiteX9" fmla="*/ 2680081 w 2945482"/>
              <a:gd name="connsiteY9" fmla="*/ 265401 h 53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5482" h="530802">
                <a:moveTo>
                  <a:pt x="2945482" y="0"/>
                </a:moveTo>
                <a:lnTo>
                  <a:pt x="1822831" y="0"/>
                </a:lnTo>
                <a:lnTo>
                  <a:pt x="1122651" y="0"/>
                </a:lnTo>
                <a:lnTo>
                  <a:pt x="0" y="0"/>
                </a:lnTo>
                <a:lnTo>
                  <a:pt x="265401" y="265401"/>
                </a:lnTo>
                <a:lnTo>
                  <a:pt x="0" y="530802"/>
                </a:lnTo>
                <a:lnTo>
                  <a:pt x="1122651" y="530802"/>
                </a:lnTo>
                <a:lnTo>
                  <a:pt x="1822831" y="530802"/>
                </a:lnTo>
                <a:lnTo>
                  <a:pt x="2945482" y="530802"/>
                </a:lnTo>
                <a:lnTo>
                  <a:pt x="2680081" y="265401"/>
                </a:lnTo>
                <a:close/>
              </a:path>
            </a:pathLst>
          </a:cu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j-lt"/>
            </a:endParaRPr>
          </a:p>
        </p:txBody>
      </p:sp>
      <p:sp>
        <p:nvSpPr>
          <p:cNvPr id="44" name="TextBox 43"/>
          <p:cNvSpPr txBox="1"/>
          <p:nvPr/>
        </p:nvSpPr>
        <p:spPr>
          <a:xfrm>
            <a:off x="5555143" y="816543"/>
            <a:ext cx="3600400" cy="923330"/>
          </a:xfrm>
          <a:prstGeom prst="rect">
            <a:avLst/>
          </a:prstGeom>
          <a:noFill/>
        </p:spPr>
        <p:txBody>
          <a:bodyPr wrap="square" rtlCol="0">
            <a:spAutoFit/>
          </a:bodyPr>
          <a:lstStyle/>
          <a:p>
            <a:pPr algn="ctr"/>
            <a:r>
              <a:rPr lang="en-US" altLang="ko-KR" sz="5400" b="1" dirty="0" smtClean="0">
                <a:solidFill>
                  <a:srgbClr val="222222"/>
                </a:solidFill>
                <a:latin typeface="+mj-lt"/>
                <a:ea typeface="맑은 고딕" panose="020B0503020000020004" pitchFamily="50" charset="-127"/>
              </a:rPr>
              <a:t>CONTENTS</a:t>
            </a:r>
            <a:endParaRPr lang="ko-KR" altLang="en-US" sz="5400" b="1" dirty="0">
              <a:solidFill>
                <a:srgbClr val="222222"/>
              </a:solidFill>
              <a:latin typeface="+mj-lt"/>
              <a:ea typeface="맑은 고딕" panose="020B0503020000020004" pitchFamily="50" charset="-127"/>
            </a:endParaRPr>
          </a:p>
        </p:txBody>
      </p:sp>
      <p:sp>
        <p:nvSpPr>
          <p:cNvPr id="2" name="TextBox 1"/>
          <p:cNvSpPr txBox="1"/>
          <p:nvPr/>
        </p:nvSpPr>
        <p:spPr>
          <a:xfrm>
            <a:off x="3718942" y="2061642"/>
            <a:ext cx="7992888" cy="4893647"/>
          </a:xfrm>
          <a:prstGeom prst="rect">
            <a:avLst/>
          </a:prstGeom>
          <a:noFill/>
        </p:spPr>
        <p:txBody>
          <a:bodyPr wrap="square" rtlCol="0">
            <a:spAutoFit/>
          </a:bodyPr>
          <a:lstStyle/>
          <a:p>
            <a:pPr marL="1069345" lvl="1" indent="-571500">
              <a:buFont typeface="Wingdings" panose="05000000000000000000" pitchFamily="2" charset="2"/>
              <a:buChar char="ü"/>
            </a:pPr>
            <a:r>
              <a:rPr lang="en-IN" sz="3200" dirty="0" smtClean="0">
                <a:solidFill>
                  <a:schemeClr val="bg1"/>
                </a:solidFill>
                <a:latin typeface="Arial Rounded MT Bold" panose="020F0704030504030204" pitchFamily="34" charset="0"/>
              </a:rPr>
              <a:t>PROJECT OVERVIEW</a:t>
            </a:r>
          </a:p>
          <a:p>
            <a:pPr marL="1069345" lvl="1" indent="-571500">
              <a:buFont typeface="Wingdings" panose="05000000000000000000" pitchFamily="2" charset="2"/>
              <a:buChar char="ü"/>
            </a:pPr>
            <a:r>
              <a:rPr lang="en-IN" sz="3200" dirty="0" smtClean="0">
                <a:solidFill>
                  <a:schemeClr val="bg1"/>
                </a:solidFill>
                <a:latin typeface="Arial Rounded MT Bold" panose="020F0704030504030204" pitchFamily="34" charset="0"/>
              </a:rPr>
              <a:t>PROJECT’S STEPS</a:t>
            </a:r>
          </a:p>
          <a:p>
            <a:pPr marL="1069345" lvl="1" indent="-571500">
              <a:buFont typeface="Wingdings" panose="05000000000000000000" pitchFamily="2" charset="2"/>
              <a:buChar char="ü"/>
            </a:pPr>
            <a:r>
              <a:rPr lang="en-IN" sz="3200" dirty="0" smtClean="0">
                <a:solidFill>
                  <a:schemeClr val="bg1"/>
                </a:solidFill>
                <a:latin typeface="Arial Rounded MT Bold" panose="020F0704030504030204" pitchFamily="34" charset="0"/>
              </a:rPr>
              <a:t>DATA ANALYSIS DOMAINS</a:t>
            </a:r>
          </a:p>
          <a:p>
            <a:pPr marL="1069345" lvl="1" indent="-571500">
              <a:buFont typeface="Wingdings" panose="05000000000000000000" pitchFamily="2" charset="2"/>
              <a:buChar char="ü"/>
            </a:pPr>
            <a:r>
              <a:rPr lang="en-IN" sz="3200" dirty="0">
                <a:solidFill>
                  <a:schemeClr val="bg1"/>
                </a:solidFill>
                <a:latin typeface="Arial Rounded MT Bold" panose="020F0704030504030204" pitchFamily="34" charset="0"/>
              </a:rPr>
              <a:t>DATA </a:t>
            </a:r>
            <a:r>
              <a:rPr lang="en-IN" sz="3200" dirty="0" smtClean="0">
                <a:solidFill>
                  <a:schemeClr val="bg1"/>
                </a:solidFill>
                <a:latin typeface="Arial Rounded MT Bold" panose="020F0704030504030204" pitchFamily="34" charset="0"/>
              </a:rPr>
              <a:t>DESCRIPTION</a:t>
            </a:r>
          </a:p>
          <a:p>
            <a:pPr marL="1069345" lvl="1" indent="-571500">
              <a:buFont typeface="Wingdings" panose="05000000000000000000" pitchFamily="2" charset="2"/>
              <a:buChar char="ü"/>
            </a:pPr>
            <a:r>
              <a:rPr lang="en-IN" sz="3200" dirty="0" smtClean="0">
                <a:solidFill>
                  <a:schemeClr val="bg1"/>
                </a:solidFill>
                <a:latin typeface="Arial Rounded MT Bold" panose="020F0704030504030204" pitchFamily="34" charset="0"/>
              </a:rPr>
              <a:t>SQL ANALYSIS (QUERIES) </a:t>
            </a:r>
          </a:p>
          <a:p>
            <a:pPr marL="1069345" lvl="1" indent="-571500">
              <a:buFont typeface="Wingdings" panose="05000000000000000000" pitchFamily="2" charset="2"/>
              <a:buChar char="ü"/>
            </a:pPr>
            <a:r>
              <a:rPr lang="en-IN" sz="3200" dirty="0" smtClean="0">
                <a:solidFill>
                  <a:schemeClr val="bg1"/>
                </a:solidFill>
                <a:latin typeface="Arial Rounded MT Bold" panose="020F0704030504030204" pitchFamily="34" charset="0"/>
              </a:rPr>
              <a:t>VISUALIZATION (POWER BI)</a:t>
            </a:r>
          </a:p>
          <a:p>
            <a:pPr marL="1069345" lvl="1" indent="-571500">
              <a:buFont typeface="Wingdings" panose="05000000000000000000" pitchFamily="2" charset="2"/>
              <a:buChar char="ü"/>
            </a:pPr>
            <a:r>
              <a:rPr lang="en-IN" sz="3200" dirty="0" smtClean="0">
                <a:solidFill>
                  <a:schemeClr val="bg1"/>
                </a:solidFill>
                <a:latin typeface="Arial Rounded MT Bold" panose="020F0704030504030204" pitchFamily="34" charset="0"/>
              </a:rPr>
              <a:t>KEY INSIGHTS</a:t>
            </a:r>
          </a:p>
          <a:p>
            <a:pPr marL="1069345" lvl="1" indent="-571500">
              <a:buFont typeface="Wingdings" panose="05000000000000000000" pitchFamily="2" charset="2"/>
              <a:buChar char="ü"/>
            </a:pPr>
            <a:r>
              <a:rPr lang="en-IN" sz="3200" dirty="0" smtClean="0">
                <a:solidFill>
                  <a:schemeClr val="bg1"/>
                </a:solidFill>
                <a:latin typeface="Arial Rounded MT Bold" panose="020F0704030504030204" pitchFamily="34" charset="0"/>
              </a:rPr>
              <a:t>REFERENCES</a:t>
            </a:r>
          </a:p>
          <a:p>
            <a:pPr marL="1069345" lvl="1" indent="-571500">
              <a:buFont typeface="Wingdings" panose="05000000000000000000" pitchFamily="2" charset="2"/>
              <a:buChar char="ü"/>
            </a:pPr>
            <a:endParaRPr lang="en-IN" sz="3600" dirty="0" smtClean="0">
              <a:solidFill>
                <a:schemeClr val="bg1"/>
              </a:solidFill>
              <a:latin typeface="Arial Rounded MT Bold" panose="020F0704030504030204" pitchFamily="34" charset="0"/>
            </a:endParaRPr>
          </a:p>
          <a:p>
            <a:pPr lvl="1"/>
            <a:endParaRPr lang="en-IN"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953" y="2853730"/>
            <a:ext cx="4167998" cy="1991003"/>
          </a:xfrm>
          <a:ln w="76200">
            <a:solidFill>
              <a:srgbClr val="00B0F0"/>
            </a:solidFill>
          </a:ln>
        </p:spPr>
      </p:pic>
      <p:sp>
        <p:nvSpPr>
          <p:cNvPr id="6" name="Rectangle 5"/>
          <p:cNvSpPr/>
          <p:nvPr/>
        </p:nvSpPr>
        <p:spPr>
          <a:xfrm>
            <a:off x="406574" y="1413570"/>
            <a:ext cx="4320480" cy="12961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Times New Roman" panose="02020603050405020304" pitchFamily="18" charset="0"/>
                <a:cs typeface="Times New Roman" panose="02020603050405020304" pitchFamily="18" charset="0"/>
              </a:rPr>
              <a:t>3. AREA CHART: </a:t>
            </a:r>
          </a:p>
          <a:p>
            <a:pPr algn="ctr"/>
            <a:r>
              <a:rPr lang="en-IN" sz="2400" b="1" dirty="0" smtClean="0">
                <a:solidFill>
                  <a:schemeClr val="tx1"/>
                </a:solidFill>
                <a:latin typeface="Times New Roman" panose="02020603050405020304" pitchFamily="18" charset="0"/>
                <a:cs typeface="Times New Roman" panose="02020603050405020304" pitchFamily="18" charset="0"/>
              </a:rPr>
              <a:t>Monthly Trend </a:t>
            </a:r>
          </a:p>
          <a:p>
            <a:pPr algn="ctr"/>
            <a:r>
              <a:rPr lang="en-IN" sz="2400" b="1" dirty="0" smtClean="0">
                <a:solidFill>
                  <a:schemeClr val="tx1"/>
                </a:solidFill>
                <a:latin typeface="Times New Roman" panose="02020603050405020304" pitchFamily="18" charset="0"/>
                <a:cs typeface="Times New Roman" panose="02020603050405020304" pitchFamily="18" charset="0"/>
              </a:rPr>
              <a:t>for Total Orders</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4871070" y="2779707"/>
            <a:ext cx="6840760" cy="2139047"/>
          </a:xfrm>
          <a:prstGeom prst="rect">
            <a:avLst/>
          </a:prstGeom>
          <a:noFill/>
          <a:ln w="38100">
            <a:solidFill>
              <a:srgbClr val="00B0F0"/>
            </a:solidFill>
          </a:ln>
        </p:spPr>
        <p:txBody>
          <a:bodyPr wrap="square" rtlCol="0">
            <a:spAutoFit/>
          </a:bodyPr>
          <a:lstStyle/>
          <a:p>
            <a:pPr algn="just"/>
            <a:r>
              <a:rPr lang="en-US" sz="1900" dirty="0">
                <a:solidFill>
                  <a:schemeClr val="bg1"/>
                </a:solidFill>
                <a:latin typeface="Times New Roman" panose="02020603050405020304" pitchFamily="18" charset="0"/>
                <a:cs typeface="Times New Roman" panose="02020603050405020304" pitchFamily="18" charset="0"/>
              </a:rPr>
              <a:t>This Stacked Column Chart was created to display the trends for </a:t>
            </a:r>
            <a:endParaRPr lang="en-US" sz="1900" dirty="0" smtClean="0">
              <a:solidFill>
                <a:schemeClr val="bg1"/>
              </a:solidFill>
              <a:latin typeface="Times New Roman" panose="02020603050405020304" pitchFamily="18" charset="0"/>
              <a:cs typeface="Times New Roman" panose="02020603050405020304" pitchFamily="18" charset="0"/>
            </a:endParaRPr>
          </a:p>
          <a:p>
            <a:pPr algn="just"/>
            <a:r>
              <a:rPr lang="en-US" sz="1900" dirty="0" smtClean="0">
                <a:solidFill>
                  <a:schemeClr val="bg1"/>
                </a:solidFill>
                <a:latin typeface="Times New Roman" panose="02020603050405020304" pitchFamily="18" charset="0"/>
                <a:cs typeface="Times New Roman" panose="02020603050405020304" pitchFamily="18" charset="0"/>
              </a:rPr>
              <a:t>each </a:t>
            </a:r>
            <a:r>
              <a:rPr lang="en-US" sz="1900" dirty="0">
                <a:solidFill>
                  <a:schemeClr val="bg1"/>
                </a:solidFill>
                <a:latin typeface="Times New Roman" panose="02020603050405020304" pitchFamily="18" charset="0"/>
                <a:cs typeface="Times New Roman" panose="02020603050405020304" pitchFamily="18" charset="0"/>
              </a:rPr>
              <a:t>month broken down by Total Orders. The graph makes it </a:t>
            </a:r>
            <a:r>
              <a:rPr lang="en-US" sz="1900" dirty="0" smtClean="0">
                <a:solidFill>
                  <a:schemeClr val="bg1"/>
                </a:solidFill>
                <a:latin typeface="Times New Roman" panose="02020603050405020304" pitchFamily="18" charset="0"/>
                <a:cs typeface="Times New Roman" panose="02020603050405020304" pitchFamily="18" charset="0"/>
              </a:rPr>
              <a:t>          evident </a:t>
            </a:r>
            <a:r>
              <a:rPr lang="en-US" sz="1900" dirty="0">
                <a:solidFill>
                  <a:schemeClr val="bg1"/>
                </a:solidFill>
                <a:latin typeface="Times New Roman" panose="02020603050405020304" pitchFamily="18" charset="0"/>
                <a:cs typeface="Times New Roman" panose="02020603050405020304" pitchFamily="18" charset="0"/>
              </a:rPr>
              <a:t>that the top three months of the year are </a:t>
            </a:r>
            <a:r>
              <a:rPr lang="en-US" sz="1900" dirty="0" smtClean="0">
                <a:solidFill>
                  <a:schemeClr val="bg1"/>
                </a:solidFill>
                <a:latin typeface="Algerian" panose="04020705040A02060702" pitchFamily="82" charset="0"/>
                <a:cs typeface="Times New Roman" panose="02020603050405020304" pitchFamily="18" charset="0"/>
              </a:rPr>
              <a:t>July</a:t>
            </a:r>
            <a:r>
              <a:rPr lang="en-US" sz="1900" dirty="0" smtClean="0">
                <a:solidFill>
                  <a:schemeClr val="bg1"/>
                </a:solidFill>
                <a:latin typeface="Times New Roman" panose="02020603050405020304" pitchFamily="18" charset="0"/>
                <a:cs typeface="Times New Roman" panose="02020603050405020304" pitchFamily="18" charset="0"/>
              </a:rPr>
              <a:t> (1,935           orders), </a:t>
            </a:r>
            <a:r>
              <a:rPr lang="en-US" sz="1900" dirty="0" smtClean="0">
                <a:solidFill>
                  <a:schemeClr val="bg1"/>
                </a:solidFill>
                <a:latin typeface="Algerian" panose="04020705040A02060702" pitchFamily="82" charset="0"/>
                <a:cs typeface="Times New Roman" panose="02020603050405020304" pitchFamily="18" charset="0"/>
              </a:rPr>
              <a:t>January</a:t>
            </a:r>
            <a:r>
              <a:rPr lang="en-US" sz="1900" dirty="0" smtClean="0">
                <a:solidFill>
                  <a:schemeClr val="bg1"/>
                </a:solidFill>
                <a:latin typeface="Times New Roman" panose="02020603050405020304" pitchFamily="18" charset="0"/>
                <a:cs typeface="Times New Roman" panose="02020603050405020304" pitchFamily="18" charset="0"/>
              </a:rPr>
              <a:t> (1845 </a:t>
            </a:r>
            <a:r>
              <a:rPr lang="en-US" sz="1900" dirty="0">
                <a:solidFill>
                  <a:schemeClr val="bg1"/>
                </a:solidFill>
                <a:latin typeface="Times New Roman" panose="02020603050405020304" pitchFamily="18" charset="0"/>
                <a:cs typeface="Times New Roman" panose="02020603050405020304" pitchFamily="18" charset="0"/>
              </a:rPr>
              <a:t>orders</a:t>
            </a:r>
            <a:r>
              <a:rPr lang="en-US" sz="1900" dirty="0" smtClean="0">
                <a:solidFill>
                  <a:schemeClr val="bg1"/>
                </a:solidFill>
                <a:latin typeface="Times New Roman" panose="02020603050405020304" pitchFamily="18" charset="0"/>
                <a:cs typeface="Times New Roman" panose="02020603050405020304" pitchFamily="18" charset="0"/>
              </a:rPr>
              <a:t>) </a:t>
            </a:r>
            <a:r>
              <a:rPr lang="en-US" sz="1900" dirty="0">
                <a:solidFill>
                  <a:schemeClr val="bg1"/>
                </a:solidFill>
                <a:latin typeface="Times New Roman" panose="02020603050405020304" pitchFamily="18" charset="0"/>
                <a:cs typeface="Times New Roman" panose="02020603050405020304" pitchFamily="18" charset="0"/>
              </a:rPr>
              <a:t>&amp;</a:t>
            </a:r>
            <a:r>
              <a:rPr lang="en-US" sz="1900" dirty="0" smtClean="0">
                <a:solidFill>
                  <a:schemeClr val="bg1"/>
                </a:solidFill>
                <a:latin typeface="Times New Roman" panose="02020603050405020304" pitchFamily="18" charset="0"/>
                <a:cs typeface="Times New Roman" panose="02020603050405020304" pitchFamily="18" charset="0"/>
              </a:rPr>
              <a:t> </a:t>
            </a:r>
            <a:r>
              <a:rPr lang="en-US" sz="1900" dirty="0">
                <a:solidFill>
                  <a:schemeClr val="bg1"/>
                </a:solidFill>
                <a:latin typeface="Algerian" panose="04020705040A02060702" pitchFamily="82" charset="0"/>
                <a:cs typeface="Times New Roman" panose="02020603050405020304" pitchFamily="18" charset="0"/>
              </a:rPr>
              <a:t>May</a:t>
            </a:r>
            <a:r>
              <a:rPr lang="en-US" sz="1900" dirty="0">
                <a:solidFill>
                  <a:schemeClr val="bg1"/>
                </a:solidFill>
                <a:latin typeface="Times New Roman" panose="02020603050405020304" pitchFamily="18" charset="0"/>
                <a:cs typeface="Times New Roman" panose="02020603050405020304" pitchFamily="18" charset="0"/>
              </a:rPr>
              <a:t> </a:t>
            </a:r>
            <a:r>
              <a:rPr lang="en-US" sz="1900" dirty="0" smtClean="0">
                <a:solidFill>
                  <a:schemeClr val="bg1"/>
                </a:solidFill>
                <a:latin typeface="Times New Roman" panose="02020603050405020304" pitchFamily="18" charset="0"/>
                <a:cs typeface="Times New Roman" panose="02020603050405020304" pitchFamily="18" charset="0"/>
              </a:rPr>
              <a:t>(1853 orders).                 September &amp; </a:t>
            </a:r>
            <a:r>
              <a:rPr lang="en-US" sz="1900" dirty="0">
                <a:solidFill>
                  <a:schemeClr val="bg1"/>
                </a:solidFill>
                <a:latin typeface="Times New Roman" panose="02020603050405020304" pitchFamily="18" charset="0"/>
                <a:cs typeface="Times New Roman" panose="02020603050405020304" pitchFamily="18" charset="0"/>
              </a:rPr>
              <a:t>October saw the fewest orders </a:t>
            </a:r>
            <a:r>
              <a:rPr lang="en-US" sz="1900" dirty="0" smtClean="0">
                <a:solidFill>
                  <a:schemeClr val="bg1"/>
                </a:solidFill>
                <a:latin typeface="Times New Roman" panose="02020603050405020304" pitchFamily="18" charset="0"/>
                <a:cs typeface="Times New Roman" panose="02020603050405020304" pitchFamily="18" charset="0"/>
              </a:rPr>
              <a:t>placed </a:t>
            </a:r>
            <a:r>
              <a:rPr lang="en-US" sz="1900" dirty="0">
                <a:solidFill>
                  <a:schemeClr val="bg1"/>
                </a:solidFill>
                <a:latin typeface="Times New Roman" panose="02020603050405020304" pitchFamily="18" charset="0"/>
                <a:cs typeface="Times New Roman" panose="02020603050405020304" pitchFamily="18" charset="0"/>
              </a:rPr>
              <a:t>during the </a:t>
            </a:r>
            <a:r>
              <a:rPr lang="en-US" sz="1900" dirty="0" smtClean="0">
                <a:solidFill>
                  <a:schemeClr val="bg1"/>
                </a:solidFill>
                <a:latin typeface="Times New Roman" panose="02020603050405020304" pitchFamily="18" charset="0"/>
                <a:cs typeface="Times New Roman" panose="02020603050405020304" pitchFamily="18" charset="0"/>
              </a:rPr>
              <a:t>       month</a:t>
            </a:r>
            <a:r>
              <a:rPr lang="en-US" sz="1900" dirty="0">
                <a:solidFill>
                  <a:schemeClr val="bg1"/>
                </a:solidFill>
                <a:latin typeface="Times New Roman" panose="02020603050405020304" pitchFamily="18" charset="0"/>
                <a:cs typeface="Times New Roman" panose="02020603050405020304" pitchFamily="18" charset="0"/>
              </a:rPr>
              <a:t>, at </a:t>
            </a:r>
            <a:r>
              <a:rPr lang="en-US" sz="1900" dirty="0" smtClean="0">
                <a:solidFill>
                  <a:schemeClr val="bg1"/>
                </a:solidFill>
                <a:latin typeface="Times New Roman" panose="02020603050405020304" pitchFamily="18" charset="0"/>
                <a:cs typeface="Times New Roman" panose="02020603050405020304" pitchFamily="18" charset="0"/>
              </a:rPr>
              <a:t>1,661 &amp; 1,646 respectively</a:t>
            </a:r>
            <a:r>
              <a:rPr lang="en-US" sz="1900" dirty="0">
                <a:solidFill>
                  <a:schemeClr val="bg1"/>
                </a:solidFill>
                <a:latin typeface="Times New Roman" panose="02020603050405020304" pitchFamily="18" charset="0"/>
                <a:cs typeface="Times New Roman" panose="02020603050405020304" pitchFamily="18" charset="0"/>
              </a:rPr>
              <a:t>. This indicates that the </a:t>
            </a:r>
            <a:r>
              <a:rPr lang="en-US" sz="1900" dirty="0" smtClean="0">
                <a:solidFill>
                  <a:schemeClr val="bg1"/>
                </a:solidFill>
                <a:latin typeface="Times New Roman" panose="02020603050405020304" pitchFamily="18" charset="0"/>
                <a:cs typeface="Times New Roman" panose="02020603050405020304" pitchFamily="18" charset="0"/>
              </a:rPr>
              <a:t>           majority </a:t>
            </a:r>
            <a:r>
              <a:rPr lang="en-US" sz="1900" dirty="0">
                <a:solidFill>
                  <a:schemeClr val="bg1"/>
                </a:solidFill>
                <a:latin typeface="Times New Roman" panose="02020603050405020304" pitchFamily="18" charset="0"/>
                <a:cs typeface="Times New Roman" panose="02020603050405020304" pitchFamily="18" charset="0"/>
              </a:rPr>
              <a:t>of pizza orders will be placed in </a:t>
            </a:r>
            <a:r>
              <a:rPr lang="en-US" sz="1900" dirty="0">
                <a:solidFill>
                  <a:schemeClr val="bg1"/>
                </a:solidFill>
                <a:latin typeface="Algerian" panose="04020705040A02060702" pitchFamily="82" charset="0"/>
                <a:cs typeface="Times New Roman" panose="02020603050405020304" pitchFamily="18" charset="0"/>
              </a:rPr>
              <a:t>July.</a:t>
            </a:r>
            <a:endParaRPr lang="en-IN" sz="1900" dirty="0">
              <a:solidFill>
                <a:schemeClr val="bg1"/>
              </a:solidFill>
              <a:latin typeface="Algerian" panose="04020705040A02060702" pitchFamily="82" charset="0"/>
              <a:cs typeface="Times New Roman" panose="02020603050405020304" pitchFamily="18" charset="0"/>
            </a:endParaRPr>
          </a:p>
        </p:txBody>
      </p:sp>
    </p:spTree>
    <p:extLst>
      <p:ext uri="{BB962C8B-B14F-4D97-AF65-F5344CB8AC3E}">
        <p14:creationId xmlns:p14="http://schemas.microsoft.com/office/powerpoint/2010/main" val="3204309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583" y="2421682"/>
            <a:ext cx="5616622" cy="2210108"/>
          </a:xfrm>
          <a:ln w="76200">
            <a:solidFill>
              <a:srgbClr val="FFFF00"/>
            </a:solidFill>
          </a:ln>
        </p:spPr>
      </p:pic>
      <p:sp>
        <p:nvSpPr>
          <p:cNvPr id="6" name="Round Same Side Corner Rectangle 5"/>
          <p:cNvSpPr/>
          <p:nvPr/>
        </p:nvSpPr>
        <p:spPr>
          <a:xfrm>
            <a:off x="442466" y="1341562"/>
            <a:ext cx="5688856" cy="936104"/>
          </a:xfrm>
          <a:prstGeom prst="round2SameRect">
            <a:avLst/>
          </a:prstGeom>
          <a:solidFill>
            <a:srgbClr val="FFFF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Times New Roman" panose="02020603050405020304" pitchFamily="18" charset="0"/>
                <a:cs typeface="Times New Roman" panose="02020603050405020304" pitchFamily="18" charset="0"/>
              </a:rPr>
              <a:t>4 &amp; 5 PIE CHART: Percentage Sales by    </a:t>
            </a:r>
          </a:p>
          <a:p>
            <a:pPr algn="ctr"/>
            <a:r>
              <a:rPr lang="en-IN" sz="2400" b="1" dirty="0" smtClean="0">
                <a:solidFill>
                  <a:schemeClr val="tx1"/>
                </a:solidFill>
                <a:latin typeface="Times New Roman" panose="02020603050405020304" pitchFamily="18" charset="0"/>
                <a:cs typeface="Times New Roman" panose="02020603050405020304" pitchFamily="18" charset="0"/>
              </a:rPr>
              <a:t>Pizza</a:t>
            </a:r>
            <a:r>
              <a:rPr lang="en-IN" sz="2400" b="1" dirty="0">
                <a:solidFill>
                  <a:schemeClr val="tx1"/>
                </a:solidFill>
                <a:latin typeface="Times New Roman" panose="02020603050405020304" pitchFamily="18" charset="0"/>
                <a:cs typeface="Times New Roman" panose="02020603050405020304" pitchFamily="18" charset="0"/>
              </a:rPr>
              <a:t> </a:t>
            </a:r>
            <a:r>
              <a:rPr lang="en-IN" sz="2400" b="1" dirty="0" smtClean="0">
                <a:solidFill>
                  <a:schemeClr val="tx1"/>
                </a:solidFill>
                <a:latin typeface="Times New Roman" panose="02020603050405020304" pitchFamily="18" charset="0"/>
                <a:cs typeface="Times New Roman" panose="02020603050405020304" pitchFamily="18" charset="0"/>
              </a:rPr>
              <a:t>Category &amp; Size</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6239222" y="1701602"/>
            <a:ext cx="5544616" cy="3016210"/>
          </a:xfrm>
          <a:prstGeom prst="rect">
            <a:avLst/>
          </a:prstGeom>
          <a:noFill/>
          <a:ln w="38100">
            <a:solidFill>
              <a:srgbClr val="FFFF00"/>
            </a:solidFill>
          </a:ln>
        </p:spPr>
        <p:txBody>
          <a:bodyPr wrap="square" rtlCol="0">
            <a:spAutoFit/>
          </a:bodyPr>
          <a:lstStyle/>
          <a:p>
            <a:pPr algn="just"/>
            <a:r>
              <a:rPr lang="en-US" sz="1900" dirty="0">
                <a:solidFill>
                  <a:schemeClr val="bg1"/>
                </a:solidFill>
                <a:latin typeface="Times New Roman" panose="02020603050405020304" pitchFamily="18" charset="0"/>
                <a:cs typeface="Times New Roman" panose="02020603050405020304" pitchFamily="18" charset="0"/>
              </a:rPr>
              <a:t>To show the distribution of sales across </a:t>
            </a:r>
            <a:r>
              <a:rPr lang="en-US" sz="1900" dirty="0" smtClean="0">
                <a:solidFill>
                  <a:schemeClr val="bg1"/>
                </a:solidFill>
                <a:latin typeface="Times New Roman" panose="02020603050405020304" pitchFamily="18" charset="0"/>
                <a:cs typeface="Times New Roman" panose="02020603050405020304" pitchFamily="18" charset="0"/>
              </a:rPr>
              <a:t>various  pizza categories </a:t>
            </a:r>
            <a:r>
              <a:rPr lang="en-US" sz="1900" dirty="0">
                <a:solidFill>
                  <a:schemeClr val="bg1"/>
                </a:solidFill>
                <a:latin typeface="Times New Roman" panose="02020603050405020304" pitchFamily="18" charset="0"/>
                <a:cs typeface="Times New Roman" panose="02020603050405020304" pitchFamily="18" charset="0"/>
              </a:rPr>
              <a:t>and sizes, pie charts were </a:t>
            </a:r>
            <a:r>
              <a:rPr lang="en-US" sz="1900" dirty="0" smtClean="0">
                <a:solidFill>
                  <a:schemeClr val="bg1"/>
                </a:solidFill>
                <a:latin typeface="Times New Roman" panose="02020603050405020304" pitchFamily="18" charset="0"/>
                <a:cs typeface="Times New Roman" panose="02020603050405020304" pitchFamily="18" charset="0"/>
              </a:rPr>
              <a:t>constructed. The   first </a:t>
            </a:r>
            <a:r>
              <a:rPr lang="en-US" sz="1900" dirty="0">
                <a:solidFill>
                  <a:schemeClr val="bg1"/>
                </a:solidFill>
                <a:latin typeface="Times New Roman" panose="02020603050405020304" pitchFamily="18" charset="0"/>
                <a:cs typeface="Times New Roman" panose="02020603050405020304" pitchFamily="18" charset="0"/>
              </a:rPr>
              <a:t>graphic makes it quite evident how sales are broken down by type of pizza; </a:t>
            </a:r>
            <a:r>
              <a:rPr lang="en-US" sz="1900" dirty="0" smtClean="0">
                <a:solidFill>
                  <a:schemeClr val="bg1"/>
                </a:solidFill>
                <a:latin typeface="Times New Roman" panose="02020603050405020304" pitchFamily="18" charset="0"/>
                <a:cs typeface="Times New Roman" panose="02020603050405020304" pitchFamily="18" charset="0"/>
              </a:rPr>
              <a:t>the </a:t>
            </a:r>
            <a:r>
              <a:rPr lang="en-US" sz="1900" dirty="0">
                <a:solidFill>
                  <a:schemeClr val="bg1"/>
                </a:solidFill>
                <a:latin typeface="Times New Roman" panose="02020603050405020304" pitchFamily="18" charset="0"/>
                <a:cs typeface="Times New Roman" panose="02020603050405020304" pitchFamily="18" charset="0"/>
              </a:rPr>
              <a:t>most popular varieties are </a:t>
            </a:r>
            <a:r>
              <a:rPr lang="en-US" sz="1900" dirty="0" smtClean="0">
                <a:solidFill>
                  <a:schemeClr val="bg1"/>
                </a:solidFill>
                <a:latin typeface="Algerian" panose="04020705040A02060702" pitchFamily="82" charset="0"/>
                <a:cs typeface="Times New Roman" panose="02020603050405020304" pitchFamily="18" charset="0"/>
              </a:rPr>
              <a:t>classic</a:t>
            </a:r>
            <a:r>
              <a:rPr lang="en-US" sz="1900" dirty="0" smtClean="0">
                <a:solidFill>
                  <a:schemeClr val="bg1"/>
                </a:solidFill>
                <a:latin typeface="Times New Roman" panose="02020603050405020304" pitchFamily="18" charset="0"/>
                <a:cs typeface="Times New Roman" panose="02020603050405020304" pitchFamily="18" charset="0"/>
              </a:rPr>
              <a:t> (26.91%) &amp; </a:t>
            </a:r>
            <a:r>
              <a:rPr lang="en-US" sz="1900" dirty="0" smtClean="0">
                <a:solidFill>
                  <a:schemeClr val="bg1"/>
                </a:solidFill>
                <a:latin typeface="Algerian" panose="04020705040A02060702" pitchFamily="82" charset="0"/>
                <a:cs typeface="Times New Roman" panose="02020603050405020304" pitchFamily="18" charset="0"/>
              </a:rPr>
              <a:t>supreme</a:t>
            </a:r>
            <a:r>
              <a:rPr lang="en-US" sz="1900" dirty="0" smtClean="0">
                <a:solidFill>
                  <a:schemeClr val="bg1"/>
                </a:solidFill>
                <a:latin typeface="Times New Roman" panose="02020603050405020304" pitchFamily="18" charset="0"/>
                <a:cs typeface="Times New Roman" panose="02020603050405020304" pitchFamily="18" charset="0"/>
              </a:rPr>
              <a:t>(25.46%), </a:t>
            </a:r>
            <a:r>
              <a:rPr lang="en-US" sz="1900" dirty="0">
                <a:solidFill>
                  <a:schemeClr val="bg1"/>
                </a:solidFill>
                <a:latin typeface="Times New Roman" panose="02020603050405020304" pitchFamily="18" charset="0"/>
                <a:cs typeface="Times New Roman" panose="02020603050405020304" pitchFamily="18" charset="0"/>
              </a:rPr>
              <a:t>followed </a:t>
            </a:r>
            <a:r>
              <a:rPr lang="en-US" sz="1900" dirty="0" smtClean="0">
                <a:solidFill>
                  <a:schemeClr val="bg1"/>
                </a:solidFill>
                <a:latin typeface="Times New Roman" panose="02020603050405020304" pitchFamily="18" charset="0"/>
                <a:cs typeface="Times New Roman" panose="02020603050405020304" pitchFamily="18" charset="0"/>
              </a:rPr>
              <a:t>  </a:t>
            </a:r>
            <a:r>
              <a:rPr lang="en-US" sz="1900" dirty="0">
                <a:solidFill>
                  <a:schemeClr val="bg1"/>
                </a:solidFill>
                <a:latin typeface="Times New Roman" panose="02020603050405020304" pitchFamily="18" charset="0"/>
                <a:cs typeface="Times New Roman" panose="02020603050405020304" pitchFamily="18" charset="0"/>
              </a:rPr>
              <a:t>chicken &amp;</a:t>
            </a:r>
            <a:r>
              <a:rPr lang="en-US" sz="1900" dirty="0" smtClean="0">
                <a:solidFill>
                  <a:schemeClr val="bg1"/>
                </a:solidFill>
                <a:latin typeface="Times New Roman" panose="02020603050405020304" pitchFamily="18" charset="0"/>
                <a:cs typeface="Times New Roman" panose="02020603050405020304" pitchFamily="18" charset="0"/>
              </a:rPr>
              <a:t> vegetable.</a:t>
            </a:r>
          </a:p>
          <a:p>
            <a:pPr algn="just"/>
            <a:r>
              <a:rPr lang="en-US" sz="1900" dirty="0">
                <a:solidFill>
                  <a:schemeClr val="bg1"/>
                </a:solidFill>
                <a:latin typeface="Times New Roman" panose="02020603050405020304" pitchFamily="18" charset="0"/>
                <a:cs typeface="Times New Roman" panose="02020603050405020304" pitchFamily="18" charset="0"/>
              </a:rPr>
              <a:t>In the second graphic, it is evident that sales are broken down by pizza size, with </a:t>
            </a:r>
            <a:r>
              <a:rPr lang="en-US" sz="1900" dirty="0" smtClean="0">
                <a:solidFill>
                  <a:schemeClr val="bg1"/>
                </a:solidFill>
                <a:latin typeface="Algerian" panose="04020705040A02060702" pitchFamily="82" charset="0"/>
                <a:cs typeface="Times New Roman" panose="02020603050405020304" pitchFamily="18" charset="0"/>
              </a:rPr>
              <a:t>large</a:t>
            </a:r>
            <a:r>
              <a:rPr lang="en-US" sz="1900" dirty="0" smtClean="0">
                <a:solidFill>
                  <a:schemeClr val="bg1"/>
                </a:solidFill>
                <a:latin typeface="Times New Roman" panose="02020603050405020304" pitchFamily="18" charset="0"/>
                <a:cs typeface="Times New Roman" panose="02020603050405020304" pitchFamily="18" charset="0"/>
              </a:rPr>
              <a:t>(45.89%) &amp; </a:t>
            </a:r>
            <a:r>
              <a:rPr lang="en-US" sz="1900" dirty="0" smtClean="0">
                <a:solidFill>
                  <a:schemeClr val="bg1"/>
                </a:solidFill>
                <a:latin typeface="Algerian" panose="04020705040A02060702" pitchFamily="82" charset="0"/>
                <a:cs typeface="Times New Roman" panose="02020603050405020304" pitchFamily="18" charset="0"/>
              </a:rPr>
              <a:t>medium</a:t>
            </a:r>
            <a:r>
              <a:rPr lang="en-US" sz="1900" dirty="0" smtClean="0">
                <a:solidFill>
                  <a:schemeClr val="bg1"/>
                </a:solidFill>
                <a:latin typeface="Times New Roman" panose="02020603050405020304" pitchFamily="18" charset="0"/>
                <a:cs typeface="Times New Roman" panose="02020603050405020304" pitchFamily="18" charset="0"/>
              </a:rPr>
              <a:t>(30.49%) </a:t>
            </a:r>
            <a:r>
              <a:rPr lang="en-US" sz="1900" dirty="0">
                <a:solidFill>
                  <a:schemeClr val="bg1"/>
                </a:solidFill>
                <a:latin typeface="Times New Roman" panose="02020603050405020304" pitchFamily="18" charset="0"/>
                <a:cs typeface="Times New Roman" panose="02020603050405020304" pitchFamily="18" charset="0"/>
              </a:rPr>
              <a:t>pizzas having the highest sales, followed by normal and </a:t>
            </a:r>
            <a:r>
              <a:rPr lang="en-US" sz="1900" dirty="0" smtClean="0">
                <a:solidFill>
                  <a:schemeClr val="bg1"/>
                </a:solidFill>
                <a:latin typeface="Times New Roman" panose="02020603050405020304" pitchFamily="18" charset="0"/>
                <a:cs typeface="Times New Roman" panose="02020603050405020304" pitchFamily="18" charset="0"/>
              </a:rPr>
              <a:t>x-large </a:t>
            </a:r>
            <a:r>
              <a:rPr lang="en-US" sz="1900" dirty="0">
                <a:solidFill>
                  <a:schemeClr val="bg1"/>
                </a:solidFill>
                <a:latin typeface="Times New Roman" panose="02020603050405020304" pitchFamily="18" charset="0"/>
                <a:cs typeface="Times New Roman" panose="02020603050405020304" pitchFamily="18" charset="0"/>
              </a:rPr>
              <a:t>pizzas.</a:t>
            </a:r>
            <a:endParaRPr lang="en-IN" sz="19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746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581" y="2565698"/>
            <a:ext cx="4104531" cy="2402553"/>
          </a:xfrm>
          <a:ln w="76200">
            <a:solidFill>
              <a:srgbClr val="FF0000"/>
            </a:solidFill>
          </a:ln>
        </p:spPr>
      </p:pic>
      <p:sp>
        <p:nvSpPr>
          <p:cNvPr id="6" name="Down Arrow Callout 5"/>
          <p:cNvSpPr/>
          <p:nvPr/>
        </p:nvSpPr>
        <p:spPr>
          <a:xfrm>
            <a:off x="478582" y="1053530"/>
            <a:ext cx="4176464" cy="1368152"/>
          </a:xfrm>
          <a:prstGeom prst="downArrowCallout">
            <a:avLst/>
          </a:prstGeom>
          <a:solidFill>
            <a:srgbClr val="FFFF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bg2">
                    <a:lumMod val="10000"/>
                  </a:schemeClr>
                </a:solidFill>
                <a:latin typeface="Times New Roman" panose="02020603050405020304" pitchFamily="18" charset="0"/>
                <a:cs typeface="Times New Roman" panose="02020603050405020304" pitchFamily="18" charset="0"/>
              </a:rPr>
              <a:t>6. FUNNEL: Total Pizzas Sold by Pizza Category</a:t>
            </a:r>
            <a:endParaRPr lang="en-IN" sz="24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4799062" y="2659927"/>
            <a:ext cx="6984776" cy="2308324"/>
          </a:xfrm>
          <a:prstGeom prst="rect">
            <a:avLst/>
          </a:prstGeom>
          <a:noFill/>
          <a:ln w="38100">
            <a:solidFill>
              <a:srgbClr val="C00000"/>
            </a:solidFill>
          </a:ln>
        </p:spPr>
        <p:txBody>
          <a:bodyPr wrap="square" rtlCol="0">
            <a:spAutoFit/>
          </a:bodyPr>
          <a:lstStyle/>
          <a:p>
            <a:pPr algn="just"/>
            <a:r>
              <a:rPr lang="en-US" sz="2400" dirty="0">
                <a:solidFill>
                  <a:schemeClr val="bg1"/>
                </a:solidFill>
                <a:latin typeface="Times New Roman" panose="02020603050405020304" pitchFamily="18" charset="0"/>
                <a:cs typeface="Times New Roman" panose="02020603050405020304" pitchFamily="18" charset="0"/>
              </a:rPr>
              <a:t>Analyzing the total number of pizzas sold by category provides valuable insights into customer preferences </a:t>
            </a:r>
            <a:r>
              <a:rPr lang="en-US" sz="2400" dirty="0" smtClean="0">
                <a:solidFill>
                  <a:schemeClr val="bg1"/>
                </a:solidFill>
                <a:latin typeface="Times New Roman" panose="02020603050405020304" pitchFamily="18" charset="0"/>
                <a:cs typeface="Times New Roman" panose="02020603050405020304" pitchFamily="18" charset="0"/>
              </a:rPr>
              <a:t>   and </a:t>
            </a:r>
            <a:r>
              <a:rPr lang="en-US" sz="2400" dirty="0">
                <a:solidFill>
                  <a:schemeClr val="bg1"/>
                </a:solidFill>
                <a:latin typeface="Times New Roman" panose="02020603050405020304" pitchFamily="18" charset="0"/>
                <a:cs typeface="Times New Roman" panose="02020603050405020304" pitchFamily="18" charset="0"/>
              </a:rPr>
              <a:t>sales performance across different pizza types</a:t>
            </a:r>
            <a:r>
              <a:rPr lang="en-US" sz="2400" dirty="0" smtClean="0">
                <a:solidFill>
                  <a:schemeClr val="bg1"/>
                </a:solidFill>
                <a:latin typeface="Times New Roman" panose="02020603050405020304" pitchFamily="18" charset="0"/>
                <a:cs typeface="Times New Roman" panose="02020603050405020304" pitchFamily="18" charset="0"/>
              </a:rPr>
              <a:t>.</a:t>
            </a:r>
          </a:p>
          <a:p>
            <a:pPr algn="just"/>
            <a:r>
              <a:rPr lang="en-US" sz="2400" dirty="0">
                <a:solidFill>
                  <a:schemeClr val="bg1"/>
                </a:solidFill>
                <a:latin typeface="Times New Roman" panose="02020603050405020304" pitchFamily="18" charset="0"/>
                <a:cs typeface="Times New Roman" panose="02020603050405020304" pitchFamily="18" charset="0"/>
              </a:rPr>
              <a:t>The total number of pizzas sold by category is shown </a:t>
            </a:r>
            <a:r>
              <a:rPr lang="en-US" sz="2400" dirty="0" smtClean="0">
                <a:solidFill>
                  <a:schemeClr val="bg1"/>
                </a:solidFill>
                <a:latin typeface="Times New Roman" panose="02020603050405020304" pitchFamily="18" charset="0"/>
                <a:cs typeface="Times New Roman" panose="02020603050405020304" pitchFamily="18" charset="0"/>
              </a:rPr>
              <a:t>  in </a:t>
            </a:r>
            <a:r>
              <a:rPr lang="en-US" sz="2400" dirty="0">
                <a:solidFill>
                  <a:schemeClr val="bg1"/>
                </a:solidFill>
                <a:latin typeface="Times New Roman" panose="02020603050405020304" pitchFamily="18" charset="0"/>
                <a:cs typeface="Times New Roman" panose="02020603050405020304" pitchFamily="18" charset="0"/>
              </a:rPr>
              <a:t>this figure; the most popular categories are </a:t>
            </a:r>
            <a:r>
              <a:rPr lang="en-US" sz="2400" dirty="0">
                <a:solidFill>
                  <a:schemeClr val="bg1"/>
                </a:solidFill>
                <a:latin typeface="Algerian" panose="04020705040A02060702" pitchFamily="82" charset="0"/>
                <a:cs typeface="Times New Roman" panose="02020603050405020304" pitchFamily="18" charset="0"/>
              </a:rPr>
              <a:t>Classic </a:t>
            </a:r>
            <a:r>
              <a:rPr lang="en-US" sz="2400" dirty="0" smtClean="0">
                <a:solidFill>
                  <a:schemeClr val="bg1"/>
                </a:solidFill>
                <a:latin typeface="Times New Roman" panose="02020603050405020304" pitchFamily="18" charset="0"/>
                <a:cs typeface="Times New Roman" panose="02020603050405020304" pitchFamily="18" charset="0"/>
              </a:rPr>
              <a:t> with (14, 888 sold) &amp; </a:t>
            </a:r>
            <a:r>
              <a:rPr lang="en-US" sz="2400" dirty="0" smtClean="0">
                <a:solidFill>
                  <a:schemeClr val="bg1"/>
                </a:solidFill>
                <a:latin typeface="Algerian" panose="04020705040A02060702" pitchFamily="82" charset="0"/>
                <a:cs typeface="Times New Roman" panose="02020603050405020304" pitchFamily="18" charset="0"/>
              </a:rPr>
              <a:t>Supreme</a:t>
            </a:r>
            <a:r>
              <a:rPr lang="en-US" sz="2400" dirty="0" smtClean="0">
                <a:solidFill>
                  <a:schemeClr val="bg1"/>
                </a:solidFill>
                <a:latin typeface="Times New Roman" panose="02020603050405020304" pitchFamily="18" charset="0"/>
                <a:cs typeface="Times New Roman" panose="02020603050405020304" pitchFamily="18" charset="0"/>
              </a:rPr>
              <a:t> with (11,987</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smtClean="0">
                <a:solidFill>
                  <a:schemeClr val="bg1"/>
                </a:solidFill>
                <a:latin typeface="Times New Roman" panose="02020603050405020304" pitchFamily="18" charset="0"/>
                <a:cs typeface="Times New Roman" panose="02020603050405020304" pitchFamily="18" charset="0"/>
              </a:rPr>
              <a:t>sold).</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3926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6654" y="2121364"/>
            <a:ext cx="4320480" cy="4261633"/>
          </a:xfrm>
          <a:ln w="76200">
            <a:solidFill>
              <a:srgbClr val="C00000"/>
            </a:solidFill>
          </a:ln>
        </p:spPr>
      </p:pic>
      <p:sp>
        <p:nvSpPr>
          <p:cNvPr id="6" name="Rounded Rectangle 5"/>
          <p:cNvSpPr/>
          <p:nvPr/>
        </p:nvSpPr>
        <p:spPr>
          <a:xfrm>
            <a:off x="1033062" y="869942"/>
            <a:ext cx="4507664" cy="1080120"/>
          </a:xfrm>
          <a:prstGeom prst="roundRect">
            <a:avLst/>
          </a:prstGeom>
          <a:solidFill>
            <a:schemeClr val="accent1">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bg2">
                    <a:lumMod val="10000"/>
                  </a:schemeClr>
                </a:solidFill>
                <a:latin typeface="Times New Roman" panose="02020603050405020304" pitchFamily="18" charset="0"/>
                <a:cs typeface="Times New Roman" panose="02020603050405020304" pitchFamily="18" charset="0"/>
              </a:rPr>
              <a:t>1 &amp; 2 STACKED BAR CHART: Top &amp; Bottom 5 Pizzas </a:t>
            </a:r>
          </a:p>
          <a:p>
            <a:pPr algn="ctr"/>
            <a:r>
              <a:rPr lang="en-IN" sz="2400" b="1" dirty="0" smtClean="0">
                <a:solidFill>
                  <a:schemeClr val="bg2">
                    <a:lumMod val="10000"/>
                  </a:schemeClr>
                </a:solidFill>
                <a:latin typeface="Times New Roman" panose="02020603050405020304" pitchFamily="18" charset="0"/>
                <a:cs typeface="Times New Roman" panose="02020603050405020304" pitchFamily="18" charset="0"/>
              </a:rPr>
              <a:t>By Revenue</a:t>
            </a:r>
            <a:endParaRPr lang="en-IN" sz="24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7" name="Left Arrow 6"/>
          <p:cNvSpPr/>
          <p:nvPr/>
        </p:nvSpPr>
        <p:spPr>
          <a:xfrm>
            <a:off x="6134662" y="333450"/>
            <a:ext cx="4064999" cy="1584176"/>
          </a:xfrm>
          <a:prstGeom prst="leftArrow">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a:solidFill>
                  <a:schemeClr val="bg2">
                    <a:lumMod val="10000"/>
                  </a:schemeClr>
                </a:solidFill>
                <a:latin typeface="Times New Roman" panose="02020603050405020304" pitchFamily="18" charset="0"/>
                <a:cs typeface="Times New Roman" panose="02020603050405020304" pitchFamily="18" charset="0"/>
              </a:rPr>
              <a:t>Report 2 - Best/Worst sellers</a:t>
            </a:r>
          </a:p>
        </p:txBody>
      </p:sp>
      <p:sp>
        <p:nvSpPr>
          <p:cNvPr id="2" name="TextBox 1"/>
          <p:cNvSpPr txBox="1"/>
          <p:nvPr/>
        </p:nvSpPr>
        <p:spPr>
          <a:xfrm>
            <a:off x="5658338" y="2051579"/>
            <a:ext cx="4569055" cy="4401205"/>
          </a:xfrm>
          <a:prstGeom prst="rect">
            <a:avLst/>
          </a:prstGeom>
          <a:noFill/>
          <a:ln w="38100">
            <a:solidFill>
              <a:srgbClr val="C00000"/>
            </a:solidFill>
          </a:ln>
        </p:spPr>
        <p:txBody>
          <a:bodyPr wrap="square" rtlCol="0">
            <a:spAutoFit/>
          </a:bodyPr>
          <a:lstStyle/>
          <a:p>
            <a:pPr algn="just"/>
            <a:r>
              <a:rPr lang="en-US" dirty="0" smtClean="0">
                <a:solidFill>
                  <a:schemeClr val="bg1"/>
                </a:solidFill>
                <a:latin typeface="Times New Roman" panose="02020603050405020304" pitchFamily="18" charset="0"/>
                <a:cs typeface="Times New Roman" panose="02020603050405020304" pitchFamily="18" charset="0"/>
              </a:rPr>
              <a:t>The </a:t>
            </a:r>
            <a:r>
              <a:rPr lang="en-US" dirty="0">
                <a:solidFill>
                  <a:schemeClr val="bg1"/>
                </a:solidFill>
                <a:latin typeface="Times New Roman" panose="02020603050405020304" pitchFamily="18" charset="0"/>
                <a:cs typeface="Times New Roman" panose="02020603050405020304" pitchFamily="18" charset="0"/>
              </a:rPr>
              <a:t>top </a:t>
            </a:r>
            <a:r>
              <a:rPr lang="en-US" dirty="0" smtClean="0">
                <a:solidFill>
                  <a:schemeClr val="bg1"/>
                </a:solidFill>
                <a:latin typeface="Times New Roman" panose="02020603050405020304" pitchFamily="18" charset="0"/>
                <a:cs typeface="Times New Roman" panose="02020603050405020304" pitchFamily="18" charset="0"/>
              </a:rPr>
              <a:t>five pizzas </a:t>
            </a:r>
            <a:r>
              <a:rPr lang="en-US" dirty="0">
                <a:solidFill>
                  <a:schemeClr val="bg1"/>
                </a:solidFill>
                <a:latin typeface="Times New Roman" panose="02020603050405020304" pitchFamily="18" charset="0"/>
                <a:cs typeface="Times New Roman" panose="02020603050405020304" pitchFamily="18" charset="0"/>
              </a:rPr>
              <a:t>in terms of revenue </a:t>
            </a:r>
            <a:r>
              <a:rPr lang="en-US" dirty="0" smtClean="0">
                <a:solidFill>
                  <a:schemeClr val="bg1"/>
                </a:solidFill>
                <a:latin typeface="Times New Roman" panose="02020603050405020304" pitchFamily="18" charset="0"/>
                <a:cs typeface="Times New Roman" panose="02020603050405020304" pitchFamily="18" charset="0"/>
              </a:rPr>
              <a:t>are </a:t>
            </a:r>
            <a:r>
              <a:rPr lang="en-US" dirty="0">
                <a:solidFill>
                  <a:schemeClr val="bg1"/>
                </a:solidFill>
                <a:latin typeface="Times New Roman" panose="02020603050405020304" pitchFamily="18" charset="0"/>
                <a:cs typeface="Times New Roman" panose="02020603050405020304" pitchFamily="18" charset="0"/>
              </a:rPr>
              <a:t>displayed in the first visual </a:t>
            </a:r>
            <a:r>
              <a:rPr lang="en-US" dirty="0" smtClean="0">
                <a:solidFill>
                  <a:schemeClr val="bg1"/>
                </a:solidFill>
                <a:latin typeface="Times New Roman" panose="02020603050405020304" pitchFamily="18" charset="0"/>
                <a:cs typeface="Times New Roman" panose="02020603050405020304" pitchFamily="18" charset="0"/>
              </a:rPr>
              <a:t>expression.     With </a:t>
            </a:r>
            <a:r>
              <a:rPr lang="en-US" b="1" dirty="0" smtClean="0">
                <a:solidFill>
                  <a:schemeClr val="bg1"/>
                </a:solidFill>
                <a:latin typeface="Times New Roman" panose="02020603050405020304" pitchFamily="18" charset="0"/>
                <a:cs typeface="Times New Roman" panose="02020603050405020304" pitchFamily="18" charset="0"/>
              </a:rPr>
              <a:t>43K</a:t>
            </a:r>
            <a:r>
              <a:rPr lang="en-US" dirty="0" smtClean="0">
                <a:solidFill>
                  <a:schemeClr val="bg1"/>
                </a:solidFill>
                <a:latin typeface="Times New Roman" panose="02020603050405020304" pitchFamily="18" charset="0"/>
                <a:cs typeface="Times New Roman" panose="02020603050405020304" pitchFamily="18" charset="0"/>
              </a:rPr>
              <a:t>, </a:t>
            </a:r>
            <a:r>
              <a:rPr lang="en-US" dirty="0" smtClean="0">
                <a:solidFill>
                  <a:schemeClr val="bg1"/>
                </a:solidFill>
                <a:latin typeface="Algerian" panose="04020705040A02060702" pitchFamily="82" charset="0"/>
                <a:cs typeface="Times New Roman" panose="02020603050405020304" pitchFamily="18" charset="0"/>
              </a:rPr>
              <a:t>Thai</a:t>
            </a:r>
            <a:r>
              <a:rPr lang="en-US" dirty="0" smtClean="0">
                <a:solidFill>
                  <a:schemeClr val="bg1"/>
                </a:solidFill>
                <a:latin typeface="Times New Roman" panose="02020603050405020304" pitchFamily="18" charset="0"/>
                <a:cs typeface="Times New Roman" panose="02020603050405020304" pitchFamily="18" charset="0"/>
              </a:rPr>
              <a:t> &amp;</a:t>
            </a:r>
            <a:r>
              <a:rPr lang="en-US" dirty="0">
                <a:solidFill>
                  <a:schemeClr val="bg1"/>
                </a:solidFill>
                <a:latin typeface="Times New Roman" panose="02020603050405020304" pitchFamily="18" charset="0"/>
                <a:cs typeface="Times New Roman" panose="02020603050405020304" pitchFamily="18" charset="0"/>
              </a:rPr>
              <a:t> </a:t>
            </a:r>
            <a:r>
              <a:rPr lang="en-US" dirty="0" smtClean="0">
                <a:solidFill>
                  <a:schemeClr val="bg1"/>
                </a:solidFill>
                <a:latin typeface="Algerian" panose="04020705040A02060702" pitchFamily="82" charset="0"/>
                <a:cs typeface="Times New Roman" panose="02020603050405020304" pitchFamily="18" charset="0"/>
              </a:rPr>
              <a:t>Barbecue               chicken</a:t>
            </a:r>
            <a:r>
              <a:rPr lang="en-US" dirty="0" smtClean="0">
                <a:solidFill>
                  <a:schemeClr val="bg1"/>
                </a:solidFill>
                <a:latin typeface="Times New Roman" panose="02020603050405020304" pitchFamily="18" charset="0"/>
                <a:cs typeface="Times New Roman" panose="02020603050405020304" pitchFamily="18" charset="0"/>
              </a:rPr>
              <a:t>  pizzas </a:t>
            </a:r>
            <a:r>
              <a:rPr lang="en-US" dirty="0">
                <a:solidFill>
                  <a:schemeClr val="bg1"/>
                </a:solidFill>
                <a:latin typeface="Times New Roman" panose="02020603050405020304" pitchFamily="18" charset="0"/>
                <a:cs typeface="Times New Roman" panose="02020603050405020304" pitchFamily="18" charset="0"/>
              </a:rPr>
              <a:t>bring in the most money. California </a:t>
            </a:r>
            <a:r>
              <a:rPr lang="en-US" dirty="0" smtClean="0">
                <a:solidFill>
                  <a:schemeClr val="bg1"/>
                </a:solidFill>
                <a:latin typeface="Times New Roman" panose="02020603050405020304" pitchFamily="18" charset="0"/>
                <a:cs typeface="Times New Roman" panose="02020603050405020304" pitchFamily="18" charset="0"/>
              </a:rPr>
              <a:t>chicken (</a:t>
            </a:r>
            <a:r>
              <a:rPr lang="en-US" b="1" dirty="0" smtClean="0">
                <a:solidFill>
                  <a:schemeClr val="bg1"/>
                </a:solidFill>
                <a:latin typeface="Times New Roman" panose="02020603050405020304" pitchFamily="18" charset="0"/>
                <a:cs typeface="Times New Roman" panose="02020603050405020304" pitchFamily="18" charset="0"/>
              </a:rPr>
              <a:t>41k</a:t>
            </a:r>
            <a:r>
              <a:rPr lang="en-US" dirty="0" smtClean="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classic </a:t>
            </a:r>
            <a:r>
              <a:rPr lang="en-US" dirty="0" smtClean="0">
                <a:solidFill>
                  <a:schemeClr val="bg1"/>
                </a:solidFill>
                <a:latin typeface="Times New Roman" panose="02020603050405020304" pitchFamily="18" charset="0"/>
                <a:cs typeface="Times New Roman" panose="02020603050405020304" pitchFamily="18" charset="0"/>
              </a:rPr>
              <a:t>deluxe     (</a:t>
            </a:r>
            <a:r>
              <a:rPr lang="en-US" b="1" dirty="0" smtClean="0">
                <a:solidFill>
                  <a:schemeClr val="bg1"/>
                </a:solidFill>
                <a:latin typeface="Times New Roman" panose="02020603050405020304" pitchFamily="18" charset="0"/>
                <a:cs typeface="Times New Roman" panose="02020603050405020304" pitchFamily="18" charset="0"/>
              </a:rPr>
              <a:t>38k</a:t>
            </a:r>
            <a:r>
              <a:rPr lang="en-US" dirty="0" smtClean="0">
                <a:solidFill>
                  <a:schemeClr val="bg1"/>
                </a:solidFill>
                <a:latin typeface="Times New Roman" panose="02020603050405020304" pitchFamily="18" charset="0"/>
                <a:cs typeface="Times New Roman" panose="02020603050405020304" pitchFamily="18" charset="0"/>
              </a:rPr>
              <a:t>), &amp; spicy </a:t>
            </a:r>
            <a:r>
              <a:rPr lang="en-US" dirty="0">
                <a:solidFill>
                  <a:schemeClr val="bg1"/>
                </a:solidFill>
                <a:latin typeface="Times New Roman" panose="02020603050405020304" pitchFamily="18" charset="0"/>
                <a:cs typeface="Times New Roman" panose="02020603050405020304" pitchFamily="18" charset="0"/>
              </a:rPr>
              <a:t>Italian </a:t>
            </a:r>
            <a:r>
              <a:rPr lang="en-US" dirty="0" smtClean="0">
                <a:solidFill>
                  <a:schemeClr val="bg1"/>
                </a:solidFill>
                <a:latin typeface="Times New Roman" panose="02020603050405020304" pitchFamily="18" charset="0"/>
                <a:cs typeface="Times New Roman" panose="02020603050405020304" pitchFamily="18" charset="0"/>
              </a:rPr>
              <a:t>(</a:t>
            </a:r>
            <a:r>
              <a:rPr lang="en-US" b="1" dirty="0" smtClean="0">
                <a:solidFill>
                  <a:schemeClr val="bg1"/>
                </a:solidFill>
                <a:latin typeface="Times New Roman" panose="02020603050405020304" pitchFamily="18" charset="0"/>
                <a:cs typeface="Times New Roman" panose="02020603050405020304" pitchFamily="18" charset="0"/>
              </a:rPr>
              <a:t>35k</a:t>
            </a:r>
            <a:r>
              <a:rPr lang="en-US" dirty="0" smtClean="0">
                <a:solidFill>
                  <a:schemeClr val="bg1"/>
                </a:solidFill>
                <a:latin typeface="Times New Roman" panose="02020603050405020304" pitchFamily="18" charset="0"/>
                <a:cs typeface="Times New Roman" panose="02020603050405020304" pitchFamily="18" charset="0"/>
              </a:rPr>
              <a:t>) pizzas </a:t>
            </a:r>
            <a:r>
              <a:rPr lang="en-US" dirty="0">
                <a:solidFill>
                  <a:schemeClr val="bg1"/>
                </a:solidFill>
                <a:latin typeface="Times New Roman" panose="02020603050405020304" pitchFamily="18" charset="0"/>
                <a:cs typeface="Times New Roman" panose="02020603050405020304" pitchFamily="18" charset="0"/>
              </a:rPr>
              <a:t>are </a:t>
            </a:r>
            <a:r>
              <a:rPr lang="en-US" dirty="0" smtClean="0">
                <a:solidFill>
                  <a:schemeClr val="bg1"/>
                </a:solidFill>
                <a:latin typeface="Times New Roman" panose="02020603050405020304" pitchFamily="18" charset="0"/>
                <a:cs typeface="Times New Roman" panose="02020603050405020304" pitchFamily="18" charset="0"/>
              </a:rPr>
              <a:t>     next </a:t>
            </a:r>
            <a:r>
              <a:rPr lang="en-US" dirty="0">
                <a:solidFill>
                  <a:schemeClr val="bg1"/>
                </a:solidFill>
                <a:latin typeface="Times New Roman" panose="02020603050405020304" pitchFamily="18" charset="0"/>
                <a:cs typeface="Times New Roman" panose="02020603050405020304" pitchFamily="18" charset="0"/>
              </a:rPr>
              <a:t>in line</a:t>
            </a:r>
            <a:r>
              <a:rPr lang="en-US" dirty="0" smtClean="0">
                <a:solidFill>
                  <a:schemeClr val="bg1"/>
                </a:solidFill>
                <a:latin typeface="Times New Roman" panose="02020603050405020304" pitchFamily="18" charset="0"/>
                <a:cs typeface="Times New Roman" panose="02020603050405020304" pitchFamily="18" charset="0"/>
              </a:rPr>
              <a:t>.</a:t>
            </a:r>
          </a:p>
          <a:p>
            <a:pPr algn="just"/>
            <a:r>
              <a:rPr lang="en-US" dirty="0">
                <a:solidFill>
                  <a:schemeClr val="bg1"/>
                </a:solidFill>
                <a:latin typeface="Times New Roman" panose="02020603050405020304" pitchFamily="18" charset="0"/>
                <a:cs typeface="Times New Roman" panose="02020603050405020304" pitchFamily="18" charset="0"/>
              </a:rPr>
              <a:t>In the second visual expression, the lowest five pizzas in terms of </a:t>
            </a:r>
            <a:r>
              <a:rPr lang="en-US" dirty="0" smtClean="0">
                <a:solidFill>
                  <a:schemeClr val="bg1"/>
                </a:solidFill>
                <a:latin typeface="Times New Roman" panose="02020603050405020304" pitchFamily="18" charset="0"/>
                <a:cs typeface="Times New Roman" panose="02020603050405020304" pitchFamily="18" charset="0"/>
              </a:rPr>
              <a:t>revenue </a:t>
            </a:r>
            <a:r>
              <a:rPr lang="en-US" dirty="0">
                <a:solidFill>
                  <a:schemeClr val="bg1"/>
                </a:solidFill>
                <a:latin typeface="Times New Roman" panose="02020603050405020304" pitchFamily="18" charset="0"/>
                <a:cs typeface="Times New Roman" panose="02020603050405020304" pitchFamily="18" charset="0"/>
              </a:rPr>
              <a:t>are shown. The </a:t>
            </a:r>
            <a:r>
              <a:rPr lang="en-US" dirty="0">
                <a:solidFill>
                  <a:schemeClr val="bg1"/>
                </a:solidFill>
                <a:latin typeface="Algerian" panose="04020705040A02060702" pitchFamily="82" charset="0"/>
                <a:cs typeface="Times New Roman" panose="02020603050405020304" pitchFamily="18" charset="0"/>
              </a:rPr>
              <a:t>Spinach Pesto</a:t>
            </a:r>
            <a:r>
              <a:rPr lang="en-US" dirty="0">
                <a:solidFill>
                  <a:schemeClr val="bg1"/>
                </a:solidFill>
                <a:latin typeface="Times New Roman" panose="02020603050405020304" pitchFamily="18" charset="0"/>
                <a:cs typeface="Times New Roman" panose="02020603050405020304" pitchFamily="18" charset="0"/>
              </a:rPr>
              <a:t> makes the least </a:t>
            </a:r>
            <a:r>
              <a:rPr lang="en-US" dirty="0" smtClean="0">
                <a:solidFill>
                  <a:schemeClr val="bg1"/>
                </a:solidFill>
                <a:latin typeface="Times New Roman" panose="02020603050405020304" pitchFamily="18" charset="0"/>
                <a:cs typeface="Times New Roman" panose="02020603050405020304" pitchFamily="18" charset="0"/>
              </a:rPr>
              <a:t>    money</a:t>
            </a:r>
            <a:r>
              <a:rPr lang="en-US" dirty="0">
                <a:solidFill>
                  <a:schemeClr val="bg1"/>
                </a:solidFill>
                <a:latin typeface="Times New Roman" panose="02020603050405020304" pitchFamily="18" charset="0"/>
                <a:cs typeface="Times New Roman" panose="02020603050405020304" pitchFamily="18" charset="0"/>
              </a:rPr>
              <a:t>, with </a:t>
            </a:r>
            <a:r>
              <a:rPr lang="en-US" b="1" dirty="0">
                <a:solidFill>
                  <a:schemeClr val="bg1"/>
                </a:solidFill>
                <a:latin typeface="Times New Roman" panose="02020603050405020304" pitchFamily="18" charset="0"/>
                <a:cs typeface="Times New Roman" panose="02020603050405020304" pitchFamily="18" charset="0"/>
              </a:rPr>
              <a:t>16k</a:t>
            </a:r>
            <a:r>
              <a:rPr lang="en-US" dirty="0">
                <a:solidFill>
                  <a:schemeClr val="bg1"/>
                </a:solidFill>
                <a:latin typeface="Times New Roman" panose="02020603050405020304" pitchFamily="18" charset="0"/>
                <a:cs typeface="Times New Roman" panose="02020603050405020304" pitchFamily="18" charset="0"/>
              </a:rPr>
              <a:t>. The next in line, in </a:t>
            </a:r>
            <a:r>
              <a:rPr lang="en-US" dirty="0" smtClean="0">
                <a:solidFill>
                  <a:schemeClr val="bg1"/>
                </a:solidFill>
                <a:latin typeface="Times New Roman" panose="02020603050405020304" pitchFamily="18" charset="0"/>
                <a:cs typeface="Times New Roman" panose="02020603050405020304" pitchFamily="18" charset="0"/>
              </a:rPr>
              <a:t>       minimum revenue, </a:t>
            </a:r>
            <a:r>
              <a:rPr lang="en-US" dirty="0">
                <a:solidFill>
                  <a:schemeClr val="bg1"/>
                </a:solidFill>
                <a:latin typeface="Times New Roman" panose="02020603050405020304" pitchFamily="18" charset="0"/>
                <a:cs typeface="Times New Roman" panose="02020603050405020304" pitchFamily="18" charset="0"/>
              </a:rPr>
              <a:t>are the </a:t>
            </a:r>
            <a:r>
              <a:rPr lang="en-US" dirty="0" smtClean="0">
                <a:solidFill>
                  <a:schemeClr val="bg1"/>
                </a:solidFill>
                <a:latin typeface="Times New Roman" panose="02020603050405020304" pitchFamily="18" charset="0"/>
                <a:cs typeface="Times New Roman" panose="02020603050405020304" pitchFamily="18" charset="0"/>
              </a:rPr>
              <a:t>Mediterranean  (</a:t>
            </a:r>
            <a:r>
              <a:rPr lang="en-US" b="1" dirty="0" smtClean="0">
                <a:solidFill>
                  <a:schemeClr val="bg1"/>
                </a:solidFill>
                <a:latin typeface="Times New Roman" panose="02020603050405020304" pitchFamily="18" charset="0"/>
                <a:cs typeface="Times New Roman" panose="02020603050405020304" pitchFamily="18" charset="0"/>
              </a:rPr>
              <a:t>15k</a:t>
            </a:r>
            <a:r>
              <a:rPr lang="en-US" dirty="0" smtClean="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Spinach </a:t>
            </a:r>
            <a:r>
              <a:rPr lang="en-US" dirty="0" smtClean="0">
                <a:solidFill>
                  <a:schemeClr val="bg1"/>
                </a:solidFill>
                <a:latin typeface="Times New Roman" panose="02020603050405020304" pitchFamily="18" charset="0"/>
                <a:cs typeface="Times New Roman" panose="02020603050405020304" pitchFamily="18" charset="0"/>
              </a:rPr>
              <a:t>Supreme (</a:t>
            </a:r>
            <a:r>
              <a:rPr lang="en-US" b="1" dirty="0" smtClean="0">
                <a:solidFill>
                  <a:schemeClr val="bg1"/>
                </a:solidFill>
                <a:latin typeface="Times New Roman" panose="02020603050405020304" pitchFamily="18" charset="0"/>
                <a:cs typeface="Times New Roman" panose="02020603050405020304" pitchFamily="18" charset="0"/>
              </a:rPr>
              <a:t>15k</a:t>
            </a:r>
            <a:r>
              <a:rPr lang="en-US" dirty="0" smtClean="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Green </a:t>
            </a:r>
            <a:r>
              <a:rPr lang="en-US" dirty="0" smtClean="0">
                <a:solidFill>
                  <a:schemeClr val="bg1"/>
                </a:solidFill>
                <a:latin typeface="Times New Roman" panose="02020603050405020304" pitchFamily="18" charset="0"/>
                <a:cs typeface="Times New Roman" panose="02020603050405020304" pitchFamily="18" charset="0"/>
              </a:rPr>
              <a:t>Garden (</a:t>
            </a:r>
            <a:r>
              <a:rPr lang="en-US" b="1" dirty="0" smtClean="0">
                <a:solidFill>
                  <a:schemeClr val="bg1"/>
                </a:solidFill>
                <a:latin typeface="Times New Roman" panose="02020603050405020304" pitchFamily="18" charset="0"/>
                <a:cs typeface="Times New Roman" panose="02020603050405020304" pitchFamily="18" charset="0"/>
              </a:rPr>
              <a:t>14k</a:t>
            </a:r>
            <a:r>
              <a:rPr lang="en-US" dirty="0" smtClean="0">
                <a:solidFill>
                  <a:schemeClr val="bg1"/>
                </a:solidFill>
                <a:latin typeface="Times New Roman" panose="02020603050405020304" pitchFamily="18" charset="0"/>
                <a:cs typeface="Times New Roman" panose="02020603050405020304" pitchFamily="18" charset="0"/>
              </a:rPr>
              <a:t>), &amp; </a:t>
            </a:r>
            <a:r>
              <a:rPr lang="en-US" dirty="0">
                <a:solidFill>
                  <a:schemeClr val="bg1"/>
                </a:solidFill>
                <a:latin typeface="Times New Roman" panose="02020603050405020304" pitchFamily="18" charset="0"/>
                <a:cs typeface="Times New Roman" panose="02020603050405020304" pitchFamily="18" charset="0"/>
              </a:rPr>
              <a:t>Brie Carrie </a:t>
            </a:r>
            <a:r>
              <a:rPr lang="en-US" dirty="0" smtClean="0">
                <a:solidFill>
                  <a:schemeClr val="bg1"/>
                </a:solidFill>
                <a:latin typeface="Times New Roman" panose="02020603050405020304" pitchFamily="18" charset="0"/>
                <a:cs typeface="Times New Roman" panose="02020603050405020304" pitchFamily="18" charset="0"/>
              </a:rPr>
              <a:t>pizzas (</a:t>
            </a:r>
            <a:r>
              <a:rPr lang="en-US" b="1" dirty="0" smtClean="0">
                <a:solidFill>
                  <a:schemeClr val="bg1"/>
                </a:solidFill>
                <a:latin typeface="Times New Roman" panose="02020603050405020304" pitchFamily="18" charset="0"/>
                <a:cs typeface="Times New Roman" panose="02020603050405020304" pitchFamily="18" charset="0"/>
              </a:rPr>
              <a:t>12k</a:t>
            </a:r>
            <a:r>
              <a:rPr lang="en-US" dirty="0" smtClean="0">
                <a:solidFill>
                  <a:schemeClr val="bg1"/>
                </a:solidFill>
                <a:latin typeface="Times New Roman" panose="02020603050405020304" pitchFamily="18" charset="0"/>
                <a:cs typeface="Times New Roman" panose="02020603050405020304" pitchFamily="18" charset="0"/>
              </a:rPr>
              <a:t>).</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44725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4686" y="2061636"/>
            <a:ext cx="4320479" cy="4258269"/>
          </a:xfrm>
          <a:ln w="76200">
            <a:solidFill>
              <a:schemeClr val="tx2">
                <a:lumMod val="60000"/>
                <a:lumOff val="40000"/>
              </a:schemeClr>
            </a:solidFill>
          </a:ln>
        </p:spPr>
      </p:pic>
      <p:sp>
        <p:nvSpPr>
          <p:cNvPr id="5" name="Rounded Rectangle 4"/>
          <p:cNvSpPr/>
          <p:nvPr/>
        </p:nvSpPr>
        <p:spPr>
          <a:xfrm>
            <a:off x="1302509" y="765498"/>
            <a:ext cx="4544831" cy="1152128"/>
          </a:xfrm>
          <a:prstGeom prst="roundRect">
            <a:avLst/>
          </a:prstGeom>
          <a:solidFill>
            <a:schemeClr val="bg2">
              <a:lumMod val="9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bg2">
                    <a:lumMod val="10000"/>
                  </a:schemeClr>
                </a:solidFill>
                <a:latin typeface="Times New Roman" panose="02020603050405020304" pitchFamily="18" charset="0"/>
                <a:cs typeface="Times New Roman" panose="02020603050405020304" pitchFamily="18" charset="0"/>
              </a:rPr>
              <a:t>3 &amp; 4 STACKED BAR CHART: Top &amp; Bottom 5 Pizzas by </a:t>
            </a:r>
          </a:p>
          <a:p>
            <a:pPr algn="ctr"/>
            <a:r>
              <a:rPr lang="en-IN" sz="2400" b="1" dirty="0" smtClean="0">
                <a:solidFill>
                  <a:schemeClr val="bg2">
                    <a:lumMod val="10000"/>
                  </a:schemeClr>
                </a:solidFill>
                <a:latin typeface="Times New Roman" panose="02020603050405020304" pitchFamily="18" charset="0"/>
                <a:cs typeface="Times New Roman" panose="02020603050405020304" pitchFamily="18" charset="0"/>
              </a:rPr>
              <a:t>Quantity</a:t>
            </a:r>
            <a:endParaRPr lang="en-IN" sz="24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2" name="Rectangle 1"/>
          <p:cNvSpPr/>
          <p:nvPr/>
        </p:nvSpPr>
        <p:spPr>
          <a:xfrm>
            <a:off x="5951190" y="1990169"/>
            <a:ext cx="4651635" cy="4401205"/>
          </a:xfrm>
          <a:prstGeom prst="rect">
            <a:avLst/>
          </a:prstGeom>
          <a:ln w="38100">
            <a:solidFill>
              <a:srgbClr val="00B0F0"/>
            </a:solidFill>
          </a:ln>
        </p:spPr>
        <p:txBody>
          <a:bodyPr wrap="square">
            <a:spAutoFit/>
          </a:bodyPr>
          <a:lstStyle/>
          <a:p>
            <a:pPr algn="just"/>
            <a:r>
              <a:rPr lang="en-US" dirty="0">
                <a:solidFill>
                  <a:schemeClr val="bg1"/>
                </a:solidFill>
                <a:latin typeface="Times New Roman" panose="02020603050405020304" pitchFamily="18" charset="0"/>
                <a:cs typeface="Times New Roman" panose="02020603050405020304" pitchFamily="18" charset="0"/>
              </a:rPr>
              <a:t>The first visual representation shows the </a:t>
            </a:r>
            <a:r>
              <a:rPr lang="en-US" dirty="0" smtClean="0">
                <a:solidFill>
                  <a:schemeClr val="bg1"/>
                </a:solidFill>
                <a:latin typeface="Times New Roman" panose="02020603050405020304" pitchFamily="18" charset="0"/>
                <a:cs typeface="Times New Roman" panose="02020603050405020304" pitchFamily="18" charset="0"/>
              </a:rPr>
              <a:t>    top </a:t>
            </a:r>
            <a:r>
              <a:rPr lang="en-US" dirty="0">
                <a:solidFill>
                  <a:schemeClr val="bg1"/>
                </a:solidFill>
                <a:latin typeface="Times New Roman" panose="02020603050405020304" pitchFamily="18" charset="0"/>
                <a:cs typeface="Times New Roman" panose="02020603050405020304" pitchFamily="18" charset="0"/>
              </a:rPr>
              <a:t>five pizzas in terms of Quantity</a:t>
            </a:r>
            <a:r>
              <a:rPr lang="en-US" dirty="0" smtClean="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The most popular pizza, </a:t>
            </a:r>
            <a:r>
              <a:rPr lang="en-US" dirty="0" smtClean="0">
                <a:solidFill>
                  <a:schemeClr val="bg1"/>
                </a:solidFill>
                <a:latin typeface="Times New Roman" panose="02020603050405020304" pitchFamily="18" charset="0"/>
                <a:cs typeface="Times New Roman" panose="02020603050405020304" pitchFamily="18" charset="0"/>
              </a:rPr>
              <a:t>total pizzas sold </a:t>
            </a:r>
            <a:r>
              <a:rPr lang="en-US" dirty="0">
                <a:solidFill>
                  <a:schemeClr val="bg1"/>
                </a:solidFill>
                <a:latin typeface="Times New Roman" panose="02020603050405020304" pitchFamily="18" charset="0"/>
                <a:cs typeface="Times New Roman" panose="02020603050405020304" pitchFamily="18" charset="0"/>
              </a:rPr>
              <a:t>for 2.5K, is the classic deluxe pizza. Next in line are the Hawaiian, Pepperoni, and Thai chicken pizzas, </a:t>
            </a:r>
            <a:r>
              <a:rPr lang="en-US" dirty="0" smtClean="0">
                <a:solidFill>
                  <a:schemeClr val="bg1"/>
                </a:solidFill>
                <a:latin typeface="Times New Roman" panose="02020603050405020304" pitchFamily="18" charset="0"/>
                <a:cs typeface="Times New Roman" panose="02020603050405020304" pitchFamily="18" charset="0"/>
              </a:rPr>
              <a:t>&amp; barbecue chicken </a:t>
            </a:r>
            <a:r>
              <a:rPr lang="en-US" dirty="0">
                <a:solidFill>
                  <a:schemeClr val="bg1"/>
                </a:solidFill>
                <a:latin typeface="Times New Roman" panose="02020603050405020304" pitchFamily="18" charset="0"/>
                <a:cs typeface="Times New Roman" panose="02020603050405020304" pitchFamily="18" charset="0"/>
              </a:rPr>
              <a:t>each with </a:t>
            </a:r>
            <a:r>
              <a:rPr lang="en-US" dirty="0" smtClean="0">
                <a:solidFill>
                  <a:schemeClr val="bg1"/>
                </a:solidFill>
                <a:latin typeface="Times New Roman" panose="02020603050405020304" pitchFamily="18" charset="0"/>
                <a:cs typeface="Times New Roman" panose="02020603050405020304" pitchFamily="18" charset="0"/>
              </a:rPr>
              <a:t>2.4k pizzas sold.</a:t>
            </a:r>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smtClean="0">
                <a:solidFill>
                  <a:schemeClr val="bg1"/>
                </a:solidFill>
                <a:latin typeface="Times New Roman" panose="02020603050405020304" pitchFamily="18" charset="0"/>
                <a:cs typeface="Times New Roman" panose="02020603050405020304" pitchFamily="18" charset="0"/>
              </a:rPr>
              <a:t>In </a:t>
            </a:r>
            <a:r>
              <a:rPr lang="en-US" dirty="0">
                <a:solidFill>
                  <a:schemeClr val="bg1"/>
                </a:solidFill>
                <a:latin typeface="Times New Roman" panose="02020603050405020304" pitchFamily="18" charset="0"/>
                <a:cs typeface="Times New Roman" panose="02020603050405020304" pitchFamily="18" charset="0"/>
              </a:rPr>
              <a:t>the second visual expression, the </a:t>
            </a:r>
            <a:r>
              <a:rPr lang="en-US" dirty="0" smtClean="0">
                <a:solidFill>
                  <a:schemeClr val="bg1"/>
                </a:solidFill>
                <a:latin typeface="Times New Roman" panose="02020603050405020304" pitchFamily="18" charset="0"/>
                <a:cs typeface="Times New Roman" panose="02020603050405020304" pitchFamily="18" charset="0"/>
              </a:rPr>
              <a:t>bottom </a:t>
            </a:r>
            <a:r>
              <a:rPr lang="en-US" dirty="0">
                <a:solidFill>
                  <a:schemeClr val="bg1"/>
                </a:solidFill>
                <a:latin typeface="Times New Roman" panose="02020603050405020304" pitchFamily="18" charset="0"/>
                <a:cs typeface="Times New Roman" panose="02020603050405020304" pitchFamily="18" charset="0"/>
              </a:rPr>
              <a:t>five pizzas in terms of </a:t>
            </a:r>
            <a:r>
              <a:rPr lang="en-US" dirty="0" smtClean="0">
                <a:solidFill>
                  <a:schemeClr val="bg1"/>
                </a:solidFill>
                <a:latin typeface="Times New Roman" panose="02020603050405020304" pitchFamily="18" charset="0"/>
                <a:cs typeface="Times New Roman" panose="02020603050405020304" pitchFamily="18" charset="0"/>
              </a:rPr>
              <a:t>Quantity </a:t>
            </a:r>
            <a:r>
              <a:rPr lang="en-US" dirty="0">
                <a:solidFill>
                  <a:schemeClr val="bg1"/>
                </a:solidFill>
                <a:latin typeface="Times New Roman" panose="02020603050405020304" pitchFamily="18" charset="0"/>
                <a:cs typeface="Times New Roman" panose="02020603050405020304" pitchFamily="18" charset="0"/>
              </a:rPr>
              <a:t>are shown. The </a:t>
            </a:r>
            <a:r>
              <a:rPr lang="en-US" dirty="0">
                <a:solidFill>
                  <a:schemeClr val="bg1"/>
                </a:solidFill>
                <a:latin typeface="Algerian" panose="04020705040A02060702" pitchFamily="82" charset="0"/>
                <a:cs typeface="Times New Roman" panose="02020603050405020304" pitchFamily="18" charset="0"/>
              </a:rPr>
              <a:t>Brie Carrie </a:t>
            </a:r>
            <a:r>
              <a:rPr lang="en-US" dirty="0" smtClean="0">
                <a:solidFill>
                  <a:schemeClr val="bg1"/>
                </a:solidFill>
                <a:latin typeface="Times New Roman" panose="02020603050405020304" pitchFamily="18" charset="0"/>
                <a:cs typeface="Times New Roman" panose="02020603050405020304" pitchFamily="18" charset="0"/>
              </a:rPr>
              <a:t>makes </a:t>
            </a:r>
            <a:r>
              <a:rPr lang="en-US" dirty="0">
                <a:solidFill>
                  <a:schemeClr val="bg1"/>
                </a:solidFill>
                <a:latin typeface="Times New Roman" panose="02020603050405020304" pitchFamily="18" charset="0"/>
                <a:cs typeface="Times New Roman" panose="02020603050405020304" pitchFamily="18" charset="0"/>
              </a:rPr>
              <a:t>the </a:t>
            </a:r>
            <a:r>
              <a:rPr lang="en-US" dirty="0" smtClean="0">
                <a:solidFill>
                  <a:schemeClr val="bg1"/>
                </a:solidFill>
                <a:latin typeface="Times New Roman" panose="02020603050405020304" pitchFamily="18" charset="0"/>
                <a:cs typeface="Times New Roman" panose="02020603050405020304" pitchFamily="18" charset="0"/>
              </a:rPr>
              <a:t>least sold      pizza, </a:t>
            </a:r>
            <a:r>
              <a:rPr lang="en-US" dirty="0">
                <a:solidFill>
                  <a:schemeClr val="bg1"/>
                </a:solidFill>
                <a:latin typeface="Times New Roman" panose="02020603050405020304" pitchFamily="18" charset="0"/>
                <a:cs typeface="Times New Roman" panose="02020603050405020304" pitchFamily="18" charset="0"/>
              </a:rPr>
              <a:t>with </a:t>
            </a:r>
            <a:r>
              <a:rPr lang="en-US" b="1" dirty="0" smtClean="0">
                <a:solidFill>
                  <a:schemeClr val="bg1"/>
                </a:solidFill>
                <a:latin typeface="Times New Roman" panose="02020603050405020304" pitchFamily="18" charset="0"/>
                <a:cs typeface="Times New Roman" panose="02020603050405020304" pitchFamily="18" charset="0"/>
              </a:rPr>
              <a:t>490</a:t>
            </a:r>
            <a:r>
              <a:rPr lang="en-US" dirty="0" smtClean="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The next in line, in  </a:t>
            </a:r>
            <a:r>
              <a:rPr lang="en-US" dirty="0" smtClean="0">
                <a:solidFill>
                  <a:schemeClr val="bg1"/>
                </a:solidFill>
                <a:latin typeface="Times New Roman" panose="02020603050405020304" pitchFamily="18" charset="0"/>
                <a:cs typeface="Times New Roman" panose="02020603050405020304" pitchFamily="18" charset="0"/>
              </a:rPr>
              <a:t>         minimum pizzas sold, </a:t>
            </a:r>
            <a:r>
              <a:rPr lang="en-US" dirty="0">
                <a:solidFill>
                  <a:schemeClr val="bg1"/>
                </a:solidFill>
                <a:latin typeface="Times New Roman" panose="02020603050405020304" pitchFamily="18" charset="0"/>
                <a:cs typeface="Times New Roman" panose="02020603050405020304" pitchFamily="18" charset="0"/>
              </a:rPr>
              <a:t>are the </a:t>
            </a:r>
            <a:r>
              <a:rPr lang="en-US" dirty="0" smtClean="0">
                <a:solidFill>
                  <a:schemeClr val="bg1"/>
                </a:solidFill>
                <a:latin typeface="Times New Roman" panose="02020603050405020304" pitchFamily="18" charset="0"/>
                <a:cs typeface="Times New Roman" panose="02020603050405020304" pitchFamily="18" charset="0"/>
              </a:rPr>
              <a:t>Spinach        Supreme (</a:t>
            </a:r>
            <a:r>
              <a:rPr lang="en-US" b="1" dirty="0" smtClean="0">
                <a:solidFill>
                  <a:schemeClr val="bg1"/>
                </a:solidFill>
                <a:latin typeface="Times New Roman" panose="02020603050405020304" pitchFamily="18" charset="0"/>
                <a:cs typeface="Times New Roman" panose="02020603050405020304" pitchFamily="18" charset="0"/>
              </a:rPr>
              <a:t>950</a:t>
            </a:r>
            <a:r>
              <a:rPr lang="en-US" dirty="0" smtClean="0">
                <a:solidFill>
                  <a:schemeClr val="bg1"/>
                </a:solidFill>
                <a:latin typeface="Times New Roman" panose="02020603050405020304" pitchFamily="18" charset="0"/>
                <a:cs typeface="Times New Roman" panose="02020603050405020304" pitchFamily="18" charset="0"/>
              </a:rPr>
              <a:t>), Calabrese (</a:t>
            </a:r>
            <a:r>
              <a:rPr lang="en-US" b="1" dirty="0" smtClean="0">
                <a:solidFill>
                  <a:schemeClr val="bg1"/>
                </a:solidFill>
                <a:latin typeface="Times New Roman" panose="02020603050405020304" pitchFamily="18" charset="0"/>
                <a:cs typeface="Times New Roman" panose="02020603050405020304" pitchFamily="18" charset="0"/>
              </a:rPr>
              <a:t>937</a:t>
            </a:r>
            <a:r>
              <a:rPr lang="en-US" dirty="0" smtClean="0">
                <a:solidFill>
                  <a:schemeClr val="bg1"/>
                </a:solidFill>
                <a:latin typeface="Times New Roman" panose="02020603050405020304" pitchFamily="18" charset="0"/>
                <a:cs typeface="Times New Roman" panose="02020603050405020304" pitchFamily="18" charset="0"/>
              </a:rPr>
              <a:t>),Mediterranean (</a:t>
            </a:r>
            <a:r>
              <a:rPr lang="en-US" b="1" dirty="0" smtClean="0">
                <a:solidFill>
                  <a:schemeClr val="bg1"/>
                </a:solidFill>
                <a:latin typeface="Times New Roman" panose="02020603050405020304" pitchFamily="18" charset="0"/>
                <a:cs typeface="Times New Roman" panose="02020603050405020304" pitchFamily="18" charset="0"/>
              </a:rPr>
              <a:t>934</a:t>
            </a:r>
            <a:r>
              <a:rPr lang="en-US" dirty="0" smtClean="0">
                <a:solidFill>
                  <a:schemeClr val="bg1"/>
                </a:solidFill>
                <a:latin typeface="Times New Roman" panose="02020603050405020304" pitchFamily="18" charset="0"/>
                <a:cs typeface="Times New Roman" panose="02020603050405020304" pitchFamily="18" charset="0"/>
              </a:rPr>
              <a:t>), &amp;   </a:t>
            </a:r>
            <a:r>
              <a:rPr lang="en-US" dirty="0" err="1" smtClean="0">
                <a:solidFill>
                  <a:schemeClr val="bg1"/>
                </a:solidFill>
                <a:latin typeface="Times New Roman" panose="02020603050405020304" pitchFamily="18" charset="0"/>
                <a:cs typeface="Times New Roman" panose="02020603050405020304" pitchFamily="18" charset="0"/>
              </a:rPr>
              <a:t>Soppressata</a:t>
            </a:r>
            <a:r>
              <a:rPr lang="en-US" dirty="0">
                <a:solidFill>
                  <a:schemeClr val="bg1"/>
                </a:solidFill>
                <a:latin typeface="Times New Roman" panose="02020603050405020304" pitchFamily="18" charset="0"/>
                <a:cs typeface="Times New Roman" panose="02020603050405020304" pitchFamily="18" charset="0"/>
              </a:rPr>
              <a:t> </a:t>
            </a:r>
            <a:r>
              <a:rPr lang="en-US" dirty="0" smtClean="0">
                <a:solidFill>
                  <a:schemeClr val="bg1"/>
                </a:solidFill>
                <a:latin typeface="Times New Roman" panose="02020603050405020304" pitchFamily="18" charset="0"/>
                <a:cs typeface="Times New Roman" panose="02020603050405020304" pitchFamily="18" charset="0"/>
              </a:rPr>
              <a:t>(</a:t>
            </a:r>
            <a:r>
              <a:rPr lang="en-US" b="1" dirty="0" smtClean="0">
                <a:solidFill>
                  <a:schemeClr val="bg1"/>
                </a:solidFill>
                <a:latin typeface="Times New Roman" panose="02020603050405020304" pitchFamily="18" charset="0"/>
                <a:cs typeface="Times New Roman" panose="02020603050405020304" pitchFamily="18" charset="0"/>
              </a:rPr>
              <a:t>961</a:t>
            </a:r>
            <a:r>
              <a:rPr lang="en-US" dirty="0" smtClean="0">
                <a:solidFill>
                  <a:schemeClr val="bg1"/>
                </a:solidFill>
                <a:latin typeface="Times New Roman" panose="02020603050405020304" pitchFamily="18" charset="0"/>
                <a:cs typeface="Times New Roman" panose="02020603050405020304" pitchFamily="18" charset="0"/>
              </a:rPr>
              <a:t>) pizzas.</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00710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8662" y="1935598"/>
            <a:ext cx="4320480" cy="4311225"/>
          </a:xfrm>
          <a:ln w="76200">
            <a:solidFill>
              <a:srgbClr val="BFBFBF"/>
            </a:solidFill>
          </a:ln>
        </p:spPr>
      </p:pic>
      <p:sp>
        <p:nvSpPr>
          <p:cNvPr id="5" name="Flowchart: Alternate Process 4"/>
          <p:cNvSpPr/>
          <p:nvPr/>
        </p:nvSpPr>
        <p:spPr>
          <a:xfrm>
            <a:off x="1126654" y="477466"/>
            <a:ext cx="4464496" cy="1296144"/>
          </a:xfrm>
          <a:prstGeom prst="flowChartAlternateProcess">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bg2">
                    <a:lumMod val="10000"/>
                  </a:schemeClr>
                </a:solidFill>
                <a:latin typeface="Times New Roman" panose="02020603050405020304" pitchFamily="18" charset="0"/>
                <a:cs typeface="Times New Roman" panose="02020603050405020304" pitchFamily="18" charset="0"/>
              </a:rPr>
              <a:t>5 &amp; 6 STACKED BAR CHART: Top &amp; Bottom 5 Pizzas by </a:t>
            </a:r>
          </a:p>
          <a:p>
            <a:pPr algn="ctr"/>
            <a:r>
              <a:rPr lang="en-IN" sz="2400" b="1" dirty="0" smtClean="0">
                <a:solidFill>
                  <a:schemeClr val="bg2">
                    <a:lumMod val="10000"/>
                  </a:schemeClr>
                </a:solidFill>
                <a:latin typeface="Times New Roman" panose="02020603050405020304" pitchFamily="18" charset="0"/>
                <a:cs typeface="Times New Roman" panose="02020603050405020304" pitchFamily="18" charset="0"/>
              </a:rPr>
              <a:t>Total Orders</a:t>
            </a:r>
            <a:endParaRPr lang="en-IN" sz="24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5735166" y="1890607"/>
            <a:ext cx="4968552" cy="4401205"/>
          </a:xfrm>
          <a:prstGeom prst="rect">
            <a:avLst/>
          </a:prstGeom>
          <a:ln w="38100">
            <a:solidFill>
              <a:schemeClr val="bg1">
                <a:lumMod val="50000"/>
              </a:schemeClr>
            </a:solidFill>
          </a:ln>
        </p:spPr>
        <p:txBody>
          <a:bodyPr wrap="square">
            <a:spAutoFit/>
          </a:bodyPr>
          <a:lstStyle/>
          <a:p>
            <a:pPr algn="just"/>
            <a:r>
              <a:rPr lang="en-US" dirty="0">
                <a:solidFill>
                  <a:schemeClr val="bg1"/>
                </a:solidFill>
                <a:latin typeface="Times New Roman" panose="02020603050405020304" pitchFamily="18" charset="0"/>
                <a:cs typeface="Times New Roman" panose="02020603050405020304" pitchFamily="18" charset="0"/>
              </a:rPr>
              <a:t> In the first visual expression, the top five </a:t>
            </a:r>
            <a:r>
              <a:rPr lang="en-US" dirty="0" smtClean="0">
                <a:solidFill>
                  <a:schemeClr val="bg1"/>
                </a:solidFill>
                <a:latin typeface="Times New Roman" panose="02020603050405020304" pitchFamily="18" charset="0"/>
                <a:cs typeface="Times New Roman" panose="02020603050405020304" pitchFamily="18" charset="0"/>
              </a:rPr>
              <a:t>      pizzas </a:t>
            </a:r>
            <a:r>
              <a:rPr lang="en-US" dirty="0">
                <a:solidFill>
                  <a:schemeClr val="bg1"/>
                </a:solidFill>
                <a:latin typeface="Times New Roman" panose="02020603050405020304" pitchFamily="18" charset="0"/>
                <a:cs typeface="Times New Roman" panose="02020603050405020304" pitchFamily="18" charset="0"/>
              </a:rPr>
              <a:t>in terms of </a:t>
            </a:r>
            <a:r>
              <a:rPr lang="en-US" dirty="0" smtClean="0">
                <a:solidFill>
                  <a:schemeClr val="bg1"/>
                </a:solidFill>
                <a:latin typeface="Times New Roman" panose="02020603050405020304" pitchFamily="18" charset="0"/>
                <a:cs typeface="Times New Roman" panose="02020603050405020304" pitchFamily="18" charset="0"/>
              </a:rPr>
              <a:t>total orders are </a:t>
            </a:r>
            <a:r>
              <a:rPr lang="en-US" dirty="0">
                <a:solidFill>
                  <a:schemeClr val="bg1"/>
                </a:solidFill>
                <a:latin typeface="Times New Roman" panose="02020603050405020304" pitchFamily="18" charset="0"/>
                <a:cs typeface="Times New Roman" panose="02020603050405020304" pitchFamily="18" charset="0"/>
              </a:rPr>
              <a:t>shown. </a:t>
            </a:r>
            <a:r>
              <a:rPr lang="en-US" dirty="0" smtClean="0">
                <a:solidFill>
                  <a:schemeClr val="bg1"/>
                </a:solidFill>
                <a:latin typeface="Times New Roman" panose="02020603050405020304" pitchFamily="18" charset="0"/>
                <a:cs typeface="Times New Roman" panose="02020603050405020304" pitchFamily="18" charset="0"/>
              </a:rPr>
              <a:t>The </a:t>
            </a:r>
            <a:r>
              <a:rPr lang="en-US" dirty="0">
                <a:solidFill>
                  <a:schemeClr val="bg1"/>
                </a:solidFill>
                <a:latin typeface="Times New Roman" panose="02020603050405020304" pitchFamily="18" charset="0"/>
                <a:cs typeface="Times New Roman" panose="02020603050405020304" pitchFamily="18" charset="0"/>
              </a:rPr>
              <a:t>pizzas with the most orders are the </a:t>
            </a:r>
            <a:r>
              <a:rPr lang="en-US" dirty="0" smtClean="0">
                <a:solidFill>
                  <a:schemeClr val="bg1"/>
                </a:solidFill>
                <a:latin typeface="Times New Roman" panose="02020603050405020304" pitchFamily="18" charset="0"/>
                <a:cs typeface="Times New Roman" panose="02020603050405020304" pitchFamily="18" charset="0"/>
              </a:rPr>
              <a:t>  </a:t>
            </a:r>
            <a:r>
              <a:rPr lang="en-US" dirty="0" smtClean="0">
                <a:solidFill>
                  <a:schemeClr val="bg1"/>
                </a:solidFill>
                <a:latin typeface="Algerian" panose="04020705040A02060702" pitchFamily="82" charset="0"/>
                <a:cs typeface="Times New Roman" panose="02020603050405020304" pitchFamily="18" charset="0"/>
              </a:rPr>
              <a:t>classic deluxe , Hawaiian, pepperoni, &amp;        barbecue chicken,</a:t>
            </a:r>
            <a:r>
              <a:rPr lang="en-US" dirty="0" smtClean="0">
                <a:solidFill>
                  <a:schemeClr val="bg1"/>
                </a:solidFill>
                <a:latin typeface="Times New Roman" panose="02020603050405020304" pitchFamily="18" charset="0"/>
                <a:cs typeface="Times New Roman" panose="02020603050405020304" pitchFamily="18" charset="0"/>
              </a:rPr>
              <a:t> each with </a:t>
            </a:r>
            <a:r>
              <a:rPr lang="en-US" b="1" dirty="0" smtClean="0">
                <a:solidFill>
                  <a:schemeClr val="bg1"/>
                </a:solidFill>
                <a:latin typeface="Times New Roman" panose="02020603050405020304" pitchFamily="18" charset="0"/>
                <a:cs typeface="Times New Roman" panose="02020603050405020304" pitchFamily="18" charset="0"/>
              </a:rPr>
              <a:t>2.3K</a:t>
            </a:r>
            <a:r>
              <a:rPr lang="en-US" dirty="0" smtClean="0">
                <a:solidFill>
                  <a:schemeClr val="bg1"/>
                </a:solidFill>
                <a:latin typeface="Times New Roman" panose="02020603050405020304" pitchFamily="18" charset="0"/>
                <a:cs typeface="Times New Roman" panose="02020603050405020304" pitchFamily="18" charset="0"/>
              </a:rPr>
              <a:t>. With</a:t>
            </a:r>
            <a:r>
              <a:rPr lang="en-US" b="1" dirty="0" smtClean="0">
                <a:solidFill>
                  <a:schemeClr val="bg1"/>
                </a:solidFill>
                <a:latin typeface="Times New Roman" panose="02020603050405020304" pitchFamily="18" charset="0"/>
                <a:cs typeface="Times New Roman" panose="02020603050405020304" pitchFamily="18" charset="0"/>
              </a:rPr>
              <a:t> 2.2k </a:t>
            </a:r>
            <a:r>
              <a:rPr lang="en-US" dirty="0" smtClean="0">
                <a:solidFill>
                  <a:schemeClr val="bg1"/>
                </a:solidFill>
                <a:latin typeface="Times New Roman" panose="02020603050405020304" pitchFamily="18" charset="0"/>
                <a:cs typeface="Times New Roman" panose="02020603050405020304" pitchFamily="18" charset="0"/>
              </a:rPr>
              <a:t>orders, Thai pizza is the second best        ordered type of   pizza.</a:t>
            </a:r>
          </a:p>
          <a:p>
            <a:pPr algn="just"/>
            <a:r>
              <a:rPr lang="en-US" dirty="0" smtClean="0">
                <a:solidFill>
                  <a:schemeClr val="bg1"/>
                </a:solidFill>
                <a:latin typeface="Times New Roman" panose="02020603050405020304" pitchFamily="18" charset="0"/>
                <a:cs typeface="Times New Roman" panose="02020603050405020304" pitchFamily="18" charset="0"/>
              </a:rPr>
              <a:t>In </a:t>
            </a:r>
            <a:r>
              <a:rPr lang="en-US" dirty="0">
                <a:solidFill>
                  <a:schemeClr val="bg1"/>
                </a:solidFill>
                <a:latin typeface="Times New Roman" panose="02020603050405020304" pitchFamily="18" charset="0"/>
                <a:cs typeface="Times New Roman" panose="02020603050405020304" pitchFamily="18" charset="0"/>
              </a:rPr>
              <a:t>the second visual expression, the lowest five pizzas in terms of total orders</a:t>
            </a:r>
            <a:r>
              <a:rPr lang="en-US" dirty="0" smtClean="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are shown. </a:t>
            </a:r>
            <a:r>
              <a:rPr lang="en-US" dirty="0" smtClean="0">
                <a:solidFill>
                  <a:schemeClr val="bg1"/>
                </a:solidFill>
                <a:latin typeface="Times New Roman" panose="02020603050405020304" pitchFamily="18" charset="0"/>
                <a:cs typeface="Times New Roman" panose="02020603050405020304" pitchFamily="18" charset="0"/>
              </a:rPr>
              <a:t>    The </a:t>
            </a:r>
            <a:r>
              <a:rPr lang="en-US" dirty="0">
                <a:solidFill>
                  <a:schemeClr val="bg1"/>
                </a:solidFill>
                <a:latin typeface="Algerian" panose="04020705040A02060702" pitchFamily="82" charset="0"/>
                <a:cs typeface="Times New Roman" panose="02020603050405020304" pitchFamily="18" charset="0"/>
              </a:rPr>
              <a:t>Brie Carrie </a:t>
            </a:r>
            <a:r>
              <a:rPr lang="en-US" dirty="0" smtClean="0">
                <a:solidFill>
                  <a:schemeClr val="bg1"/>
                </a:solidFill>
                <a:latin typeface="Algerian" panose="04020705040A02060702" pitchFamily="82" charset="0"/>
                <a:cs typeface="Times New Roman" panose="02020603050405020304" pitchFamily="18" charset="0"/>
              </a:rPr>
              <a:t>pizza </a:t>
            </a:r>
            <a:r>
              <a:rPr lang="en-US" dirty="0" smtClean="0">
                <a:solidFill>
                  <a:schemeClr val="bg1"/>
                </a:solidFill>
                <a:latin typeface="Times New Roman" panose="02020603050405020304" pitchFamily="18" charset="0"/>
                <a:cs typeface="Times New Roman" panose="02020603050405020304" pitchFamily="18" charset="0"/>
              </a:rPr>
              <a:t>makes </a:t>
            </a:r>
            <a:r>
              <a:rPr lang="en-US" dirty="0">
                <a:solidFill>
                  <a:schemeClr val="bg1"/>
                </a:solidFill>
                <a:latin typeface="Times New Roman" panose="02020603050405020304" pitchFamily="18" charset="0"/>
                <a:cs typeface="Times New Roman" panose="02020603050405020304" pitchFamily="18" charset="0"/>
              </a:rPr>
              <a:t>the least  </a:t>
            </a:r>
            <a:r>
              <a:rPr lang="en-US" dirty="0" smtClean="0">
                <a:solidFill>
                  <a:schemeClr val="bg1"/>
                </a:solidFill>
                <a:latin typeface="Times New Roman" panose="02020603050405020304" pitchFamily="18" charset="0"/>
                <a:cs typeface="Times New Roman" panose="02020603050405020304" pitchFamily="18" charset="0"/>
              </a:rPr>
              <a:t>   orders, </a:t>
            </a:r>
            <a:r>
              <a:rPr lang="en-US" dirty="0">
                <a:solidFill>
                  <a:schemeClr val="bg1"/>
                </a:solidFill>
                <a:latin typeface="Times New Roman" panose="02020603050405020304" pitchFamily="18" charset="0"/>
                <a:cs typeface="Times New Roman" panose="02020603050405020304" pitchFamily="18" charset="0"/>
              </a:rPr>
              <a:t>with </a:t>
            </a:r>
            <a:r>
              <a:rPr lang="en-US" b="1" dirty="0" smtClean="0">
                <a:solidFill>
                  <a:schemeClr val="bg1"/>
                </a:solidFill>
                <a:latin typeface="Times New Roman" panose="02020603050405020304" pitchFamily="18" charset="0"/>
                <a:cs typeface="Times New Roman" panose="02020603050405020304" pitchFamily="18" charset="0"/>
              </a:rPr>
              <a:t>480</a:t>
            </a:r>
            <a:r>
              <a:rPr lang="en-US" dirty="0" smtClean="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The next in line, in </a:t>
            </a:r>
            <a:r>
              <a:rPr lang="en-US" dirty="0" smtClean="0">
                <a:solidFill>
                  <a:schemeClr val="bg1"/>
                </a:solidFill>
                <a:latin typeface="Times New Roman" panose="02020603050405020304" pitchFamily="18" charset="0"/>
                <a:cs typeface="Times New Roman" panose="02020603050405020304" pitchFamily="18" charset="0"/>
              </a:rPr>
              <a:t>minimum orders, </a:t>
            </a:r>
            <a:r>
              <a:rPr lang="en-US" dirty="0">
                <a:solidFill>
                  <a:schemeClr val="bg1"/>
                </a:solidFill>
                <a:latin typeface="Times New Roman" panose="02020603050405020304" pitchFamily="18" charset="0"/>
                <a:cs typeface="Times New Roman" panose="02020603050405020304" pitchFamily="18" charset="0"/>
              </a:rPr>
              <a:t>are the Mediterranean  </a:t>
            </a:r>
            <a:r>
              <a:rPr lang="en-US" dirty="0" smtClean="0">
                <a:solidFill>
                  <a:schemeClr val="bg1"/>
                </a:solidFill>
                <a:latin typeface="Times New Roman" panose="02020603050405020304" pitchFamily="18" charset="0"/>
                <a:cs typeface="Times New Roman" panose="02020603050405020304" pitchFamily="18" charset="0"/>
              </a:rPr>
              <a:t>(</a:t>
            </a:r>
            <a:r>
              <a:rPr lang="en-US" b="1" dirty="0" smtClean="0">
                <a:solidFill>
                  <a:schemeClr val="bg1"/>
                </a:solidFill>
                <a:latin typeface="Times New Roman" panose="02020603050405020304" pitchFamily="18" charset="0"/>
                <a:cs typeface="Times New Roman" panose="02020603050405020304" pitchFamily="18" charset="0"/>
              </a:rPr>
              <a:t>912</a:t>
            </a:r>
            <a:r>
              <a:rPr lang="en-US" dirty="0" smtClean="0">
                <a:solidFill>
                  <a:schemeClr val="bg1"/>
                </a:solidFill>
                <a:latin typeface="Times New Roman" panose="02020603050405020304" pitchFamily="18" charset="0"/>
                <a:cs typeface="Times New Roman" panose="02020603050405020304" pitchFamily="18" charset="0"/>
              </a:rPr>
              <a:t>) ,Spinach </a:t>
            </a:r>
            <a:r>
              <a:rPr lang="en-US" dirty="0">
                <a:solidFill>
                  <a:schemeClr val="bg1"/>
                </a:solidFill>
                <a:latin typeface="Times New Roman" panose="02020603050405020304" pitchFamily="18" charset="0"/>
                <a:cs typeface="Times New Roman" panose="02020603050405020304" pitchFamily="18" charset="0"/>
              </a:rPr>
              <a:t>Supreme </a:t>
            </a:r>
            <a:r>
              <a:rPr lang="en-US" dirty="0" smtClean="0">
                <a:solidFill>
                  <a:schemeClr val="bg1"/>
                </a:solidFill>
                <a:latin typeface="Times New Roman" panose="02020603050405020304" pitchFamily="18" charset="0"/>
                <a:cs typeface="Times New Roman" panose="02020603050405020304" pitchFamily="18" charset="0"/>
              </a:rPr>
              <a:t>&amp; Calabrese pizza with </a:t>
            </a:r>
            <a:r>
              <a:rPr lang="en-US" b="1" dirty="0" smtClean="0">
                <a:solidFill>
                  <a:schemeClr val="bg1"/>
                </a:solidFill>
                <a:latin typeface="Times New Roman" panose="02020603050405020304" pitchFamily="18" charset="0"/>
                <a:cs typeface="Times New Roman" panose="02020603050405020304" pitchFamily="18" charset="0"/>
              </a:rPr>
              <a:t>918</a:t>
            </a:r>
            <a:r>
              <a:rPr lang="en-US" dirty="0" smtClean="0">
                <a:solidFill>
                  <a:schemeClr val="bg1"/>
                </a:solidFill>
                <a:latin typeface="Times New Roman" panose="02020603050405020304" pitchFamily="18" charset="0"/>
                <a:cs typeface="Times New Roman" panose="02020603050405020304" pitchFamily="18" charset="0"/>
              </a:rPr>
              <a:t> . Then at last The chicken Pesto pizza with </a:t>
            </a:r>
            <a:r>
              <a:rPr lang="en-US" b="1" dirty="0" smtClean="0">
                <a:solidFill>
                  <a:schemeClr val="bg1"/>
                </a:solidFill>
                <a:latin typeface="Times New Roman" panose="02020603050405020304" pitchFamily="18" charset="0"/>
                <a:cs typeface="Times New Roman" panose="02020603050405020304" pitchFamily="18" charset="0"/>
              </a:rPr>
              <a:t>938</a:t>
            </a:r>
            <a:r>
              <a:rPr lang="en-US" dirty="0" smtClean="0">
                <a:solidFill>
                  <a:schemeClr val="bg1"/>
                </a:solidFill>
                <a:latin typeface="Times New Roman" panose="02020603050405020304" pitchFamily="18" charset="0"/>
                <a:cs typeface="Times New Roman" panose="02020603050405020304" pitchFamily="18" charset="0"/>
              </a:rPr>
              <a:t> orders.</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241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8346" y="2061642"/>
            <a:ext cx="11161464" cy="3394535"/>
          </a:xfrm>
        </p:spPr>
        <p:txBody>
          <a:bodyPr>
            <a:normAutofit fontScale="55000" lnSpcReduction="20000"/>
          </a:bodyPr>
          <a:lstStyle/>
          <a:p>
            <a:pPr algn="just"/>
            <a:r>
              <a:rPr lang="en-US" sz="3800" b="1" i="0" dirty="0">
                <a:solidFill>
                  <a:srgbClr val="222222"/>
                </a:solidFill>
                <a:latin typeface="Times New Roman" panose="02020603050405020304" pitchFamily="18" charset="0"/>
                <a:cs typeface="Times New Roman" panose="02020603050405020304" pitchFamily="18" charset="0"/>
              </a:rPr>
              <a:t>Data Source</a:t>
            </a:r>
            <a:r>
              <a:rPr lang="en-US" sz="3800" i="0" dirty="0">
                <a:solidFill>
                  <a:srgbClr val="222222"/>
                </a:solidFill>
                <a:latin typeface="Times New Roman" panose="02020603050405020304" pitchFamily="18" charset="0"/>
                <a:cs typeface="Times New Roman" panose="02020603050405020304" pitchFamily="18" charset="0"/>
              </a:rPr>
              <a:t>:</a:t>
            </a:r>
          </a:p>
          <a:p>
            <a:pPr algn="just"/>
            <a:r>
              <a:rPr lang="en-US" sz="3800" i="0" dirty="0" smtClean="0">
                <a:solidFill>
                  <a:srgbClr val="222222"/>
                </a:solidFill>
                <a:latin typeface="Times New Roman" panose="02020603050405020304" pitchFamily="18" charset="0"/>
                <a:cs typeface="Times New Roman" panose="02020603050405020304" pitchFamily="18" charset="0"/>
              </a:rPr>
              <a:t>Next </a:t>
            </a:r>
            <a:r>
              <a:rPr lang="en-US" sz="3800" i="0" dirty="0">
                <a:solidFill>
                  <a:srgbClr val="222222"/>
                </a:solidFill>
                <a:latin typeface="Times New Roman" panose="02020603050405020304" pitchFamily="18" charset="0"/>
                <a:cs typeface="Times New Roman" panose="02020603050405020304" pitchFamily="18" charset="0"/>
              </a:rPr>
              <a:t>Millionaire. "Pizza Sales Dataset</a:t>
            </a:r>
            <a:r>
              <a:rPr lang="en-US" sz="3800" i="0" dirty="0" smtClean="0">
                <a:solidFill>
                  <a:srgbClr val="222222"/>
                </a:solidFill>
                <a:latin typeface="Times New Roman" panose="02020603050405020304" pitchFamily="18" charset="0"/>
                <a:cs typeface="Times New Roman" panose="02020603050405020304" pitchFamily="18" charset="0"/>
              </a:rPr>
              <a:t>.” </a:t>
            </a:r>
            <a:r>
              <a:rPr lang="en-US" sz="3800" i="0" dirty="0" err="1">
                <a:solidFill>
                  <a:srgbClr val="222222"/>
                </a:solidFill>
                <a:latin typeface="Times New Roman" panose="02020603050405020304" pitchFamily="18" charset="0"/>
                <a:cs typeface="Times New Roman" panose="02020603050405020304" pitchFamily="18" charset="0"/>
              </a:rPr>
              <a:t>Kaggle</a:t>
            </a:r>
            <a:r>
              <a:rPr lang="en-US" sz="3800" i="0" dirty="0">
                <a:solidFill>
                  <a:srgbClr val="222222"/>
                </a:solidFill>
                <a:latin typeface="Times New Roman" panose="02020603050405020304" pitchFamily="18" charset="0"/>
                <a:cs typeface="Times New Roman" panose="02020603050405020304" pitchFamily="18" charset="0"/>
              </a:rPr>
              <a:t>, 2023. Available at: </a:t>
            </a:r>
            <a:r>
              <a:rPr lang="en-US" sz="3800" i="0" dirty="0" err="1">
                <a:solidFill>
                  <a:srgbClr val="222222"/>
                </a:solidFill>
                <a:latin typeface="Times New Roman" panose="02020603050405020304" pitchFamily="18" charset="0"/>
                <a:cs typeface="Times New Roman" panose="02020603050405020304" pitchFamily="18" charset="0"/>
              </a:rPr>
              <a:t>Kaggle</a:t>
            </a:r>
            <a:r>
              <a:rPr lang="en-US" sz="3800" i="0" dirty="0">
                <a:solidFill>
                  <a:srgbClr val="222222"/>
                </a:solidFill>
                <a:latin typeface="Times New Roman" panose="02020603050405020304" pitchFamily="18" charset="0"/>
                <a:cs typeface="Times New Roman" panose="02020603050405020304" pitchFamily="18" charset="0"/>
              </a:rPr>
              <a:t> Pizza Sales </a:t>
            </a:r>
            <a:r>
              <a:rPr lang="en-US" sz="3800" i="0" dirty="0" smtClean="0">
                <a:solidFill>
                  <a:srgbClr val="222222"/>
                </a:solidFill>
                <a:latin typeface="Times New Roman" panose="02020603050405020304" pitchFamily="18" charset="0"/>
                <a:cs typeface="Times New Roman" panose="02020603050405020304" pitchFamily="18" charset="0"/>
              </a:rPr>
              <a:t>Dataset</a:t>
            </a:r>
          </a:p>
          <a:p>
            <a:pPr algn="just"/>
            <a:endParaRPr lang="en-US" sz="3800" b="1" i="0" dirty="0">
              <a:solidFill>
                <a:srgbClr val="222222"/>
              </a:solidFill>
              <a:latin typeface="Times New Roman" panose="02020603050405020304" pitchFamily="18" charset="0"/>
              <a:cs typeface="Times New Roman" panose="02020603050405020304" pitchFamily="18" charset="0"/>
            </a:endParaRPr>
          </a:p>
          <a:p>
            <a:pPr algn="just"/>
            <a:r>
              <a:rPr lang="en-US" sz="3800" b="1" i="0" dirty="0" smtClean="0">
                <a:solidFill>
                  <a:srgbClr val="222222"/>
                </a:solidFill>
                <a:latin typeface="Times New Roman" panose="02020603050405020304" pitchFamily="18" charset="0"/>
                <a:cs typeface="Times New Roman" panose="02020603050405020304" pitchFamily="18" charset="0"/>
              </a:rPr>
              <a:t>Data </a:t>
            </a:r>
            <a:r>
              <a:rPr lang="en-US" sz="3800" b="1" i="0" dirty="0">
                <a:solidFill>
                  <a:srgbClr val="222222"/>
                </a:solidFill>
                <a:latin typeface="Times New Roman" panose="02020603050405020304" pitchFamily="18" charset="0"/>
                <a:cs typeface="Times New Roman" panose="02020603050405020304" pitchFamily="18" charset="0"/>
              </a:rPr>
              <a:t>Access Method</a:t>
            </a:r>
            <a:r>
              <a:rPr lang="en-US" sz="3800" i="0" dirty="0" smtClean="0">
                <a:solidFill>
                  <a:srgbClr val="222222"/>
                </a:solidFill>
                <a:latin typeface="Times New Roman" panose="02020603050405020304" pitchFamily="18" charset="0"/>
                <a:cs typeface="Times New Roman" panose="02020603050405020304" pitchFamily="18" charset="0"/>
              </a:rPr>
              <a:t>:</a:t>
            </a:r>
          </a:p>
          <a:p>
            <a:pPr algn="just"/>
            <a:r>
              <a:rPr lang="en-US" sz="3800" i="0" dirty="0" smtClean="0">
                <a:solidFill>
                  <a:srgbClr val="222222"/>
                </a:solidFill>
                <a:latin typeface="Times New Roman" panose="02020603050405020304" pitchFamily="18" charset="0"/>
                <a:cs typeface="Times New Roman" panose="02020603050405020304" pitchFamily="18" charset="0"/>
              </a:rPr>
              <a:t>The dataset was directly downloaded using the </a:t>
            </a:r>
            <a:r>
              <a:rPr lang="en-US" sz="3800" i="0" dirty="0" err="1" smtClean="0">
                <a:solidFill>
                  <a:srgbClr val="222222"/>
                </a:solidFill>
                <a:latin typeface="Times New Roman" panose="02020603050405020304" pitchFamily="18" charset="0"/>
                <a:cs typeface="Times New Roman" panose="02020603050405020304" pitchFamily="18" charset="0"/>
              </a:rPr>
              <a:t>Kaggle</a:t>
            </a:r>
            <a:r>
              <a:rPr lang="en-US" sz="3800" i="0" dirty="0" smtClean="0">
                <a:solidFill>
                  <a:srgbClr val="222222"/>
                </a:solidFill>
                <a:latin typeface="Times New Roman" panose="02020603050405020304" pitchFamily="18" charset="0"/>
                <a:cs typeface="Times New Roman" panose="02020603050405020304" pitchFamily="18" charset="0"/>
              </a:rPr>
              <a:t> with the following link:</a:t>
            </a:r>
          </a:p>
          <a:p>
            <a:pPr algn="just"/>
            <a:r>
              <a:rPr lang="en-US" sz="3800" i="0" dirty="0" smtClean="0">
                <a:solidFill>
                  <a:srgbClr val="222222"/>
                </a:solidFill>
                <a:latin typeface="Times New Roman" panose="02020603050405020304" pitchFamily="18" charset="0"/>
                <a:cs typeface="Times New Roman" panose="02020603050405020304" pitchFamily="18" charset="0"/>
                <a:hlinkClick r:id="rId2"/>
              </a:rPr>
              <a:t>www.kaggle.com/datasets/nextmillionaire/pizza-sales-dataset/data</a:t>
            </a:r>
            <a:endParaRPr lang="en-US" sz="3800" i="0" dirty="0" smtClean="0">
              <a:solidFill>
                <a:srgbClr val="222222"/>
              </a:solidFill>
              <a:latin typeface="Times New Roman" panose="02020603050405020304" pitchFamily="18" charset="0"/>
              <a:cs typeface="Times New Roman" panose="02020603050405020304" pitchFamily="18" charset="0"/>
            </a:endParaRPr>
          </a:p>
          <a:p>
            <a:pPr algn="just"/>
            <a:endParaRPr lang="en-US" sz="3800" i="0" dirty="0">
              <a:solidFill>
                <a:srgbClr val="222222"/>
              </a:solidFill>
              <a:latin typeface="Times New Roman" panose="02020603050405020304" pitchFamily="18" charset="0"/>
              <a:cs typeface="Times New Roman" panose="02020603050405020304" pitchFamily="18" charset="0"/>
            </a:endParaRPr>
          </a:p>
          <a:p>
            <a:pPr algn="just"/>
            <a:r>
              <a:rPr lang="en-US" sz="3800" i="0" dirty="0" smtClean="0">
                <a:solidFill>
                  <a:srgbClr val="222222"/>
                </a:solidFill>
                <a:latin typeface="Times New Roman" panose="02020603050405020304" pitchFamily="18" charset="0"/>
                <a:cs typeface="Times New Roman" panose="02020603050405020304" pitchFamily="18" charset="0"/>
              </a:rPr>
              <a:t>The dataset can also be accessed and downloaded using the </a:t>
            </a:r>
            <a:r>
              <a:rPr lang="en-US" sz="3800" i="0" dirty="0" err="1" smtClean="0">
                <a:solidFill>
                  <a:srgbClr val="222222"/>
                </a:solidFill>
                <a:latin typeface="Times New Roman" panose="02020603050405020304" pitchFamily="18" charset="0"/>
                <a:cs typeface="Times New Roman" panose="02020603050405020304" pitchFamily="18" charset="0"/>
              </a:rPr>
              <a:t>Kaggle</a:t>
            </a:r>
            <a:r>
              <a:rPr lang="en-US" sz="3800" i="0" dirty="0" smtClean="0">
                <a:solidFill>
                  <a:srgbClr val="222222"/>
                </a:solidFill>
                <a:latin typeface="Times New Roman" panose="02020603050405020304" pitchFamily="18" charset="0"/>
                <a:cs typeface="Times New Roman" panose="02020603050405020304" pitchFamily="18" charset="0"/>
              </a:rPr>
              <a:t> API with the following command:</a:t>
            </a:r>
          </a:p>
          <a:p>
            <a:pPr algn="just"/>
            <a:r>
              <a:rPr lang="en-US" sz="3800" i="0" dirty="0" err="1">
                <a:latin typeface="Times New Roman" panose="02020603050405020304" pitchFamily="18" charset="0"/>
                <a:cs typeface="Times New Roman" panose="02020603050405020304" pitchFamily="18" charset="0"/>
                <a:hlinkClick r:id="rId3" action="ppaction://hlinkfile"/>
              </a:rPr>
              <a:t>kaggle</a:t>
            </a:r>
            <a:r>
              <a:rPr lang="en-US" sz="3800" i="0" dirty="0">
                <a:latin typeface="Times New Roman" panose="02020603050405020304" pitchFamily="18" charset="0"/>
                <a:cs typeface="Times New Roman" panose="02020603050405020304" pitchFamily="18" charset="0"/>
                <a:hlinkClick r:id="rId3" action="ppaction://hlinkfile"/>
              </a:rPr>
              <a:t> datasets download -d </a:t>
            </a:r>
            <a:r>
              <a:rPr lang="en-US" sz="3800" i="0" dirty="0" err="1" smtClean="0">
                <a:latin typeface="Times New Roman" panose="02020603050405020304" pitchFamily="18" charset="0"/>
                <a:cs typeface="Times New Roman" panose="02020603050405020304" pitchFamily="18" charset="0"/>
                <a:hlinkClick r:id="rId3" action="ppaction://hlinkfile"/>
              </a:rPr>
              <a:t>nextmillionaire</a:t>
            </a:r>
            <a:r>
              <a:rPr lang="en-US" sz="3800" i="0" dirty="0" smtClean="0">
                <a:latin typeface="Times New Roman" panose="02020603050405020304" pitchFamily="18" charset="0"/>
                <a:cs typeface="Times New Roman" panose="02020603050405020304" pitchFamily="18" charset="0"/>
                <a:hlinkClick r:id="rId3" action="ppaction://hlinkfile"/>
              </a:rPr>
              <a:t>/pizza-sales-dataset</a:t>
            </a:r>
            <a:endParaRPr lang="en-US" sz="3800" i="0" dirty="0" smtClean="0">
              <a:latin typeface="Times New Roman" panose="02020603050405020304" pitchFamily="18" charset="0"/>
              <a:cs typeface="Times New Roman" panose="02020603050405020304" pitchFamily="18" charset="0"/>
            </a:endParaRPr>
          </a:p>
          <a:p>
            <a:endParaRPr lang="en-US" i="0"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a:p>
        </p:txBody>
      </p:sp>
      <p:sp>
        <p:nvSpPr>
          <p:cNvPr id="4" name="Flowchart: Alternate Process 3"/>
          <p:cNvSpPr/>
          <p:nvPr/>
        </p:nvSpPr>
        <p:spPr>
          <a:xfrm>
            <a:off x="2782838" y="549474"/>
            <a:ext cx="5184576" cy="864096"/>
          </a:xfrm>
          <a:prstGeom prst="flowChartAlternateProcess">
            <a:avLst/>
          </a:prstGeom>
          <a:solidFill>
            <a:schemeClr val="tx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smtClean="0">
                <a:solidFill>
                  <a:schemeClr val="bg1"/>
                </a:solidFill>
                <a:latin typeface="Arial Rounded MT Bold" panose="020F0704030504030204" pitchFamily="34" charset="0"/>
              </a:rPr>
              <a:t>REFERENCES</a:t>
            </a:r>
            <a:endParaRPr lang="en-IN" sz="4000" dirty="0">
              <a:solidFill>
                <a:schemeClr val="bg1"/>
              </a:solidFill>
              <a:latin typeface="Arial Rounded MT Bold" panose="020F0704030504030204" pitchFamily="34" charset="0"/>
            </a:endParaRPr>
          </a:p>
        </p:txBody>
      </p:sp>
      <p:sp>
        <p:nvSpPr>
          <p:cNvPr id="7" name="TextBox 6"/>
          <p:cNvSpPr txBox="1"/>
          <p:nvPr/>
        </p:nvSpPr>
        <p:spPr>
          <a:xfrm>
            <a:off x="459194" y="5157986"/>
            <a:ext cx="11017224" cy="738664"/>
          </a:xfrm>
          <a:prstGeom prst="rect">
            <a:avLst/>
          </a:prstGeom>
          <a:noFill/>
        </p:spPr>
        <p:txBody>
          <a:bodyPr wrap="square" rtlCol="0">
            <a:spAutoFit/>
          </a:bodyPr>
          <a:lstStyle/>
          <a:p>
            <a:pPr algn="just"/>
            <a:r>
              <a:rPr lang="en-US" sz="2100" dirty="0">
                <a:latin typeface="Times New Roman" panose="02020603050405020304" pitchFamily="18" charset="0"/>
                <a:cs typeface="Times New Roman" panose="02020603050405020304" pitchFamily="18" charset="0"/>
              </a:rPr>
              <a:t>This </a:t>
            </a:r>
            <a:r>
              <a:rPr lang="en-US" sz="2100" dirty="0" smtClean="0">
                <a:latin typeface="Times New Roman" panose="02020603050405020304" pitchFamily="18" charset="0"/>
                <a:cs typeface="Times New Roman" panose="02020603050405020304" pitchFamily="18" charset="0"/>
              </a:rPr>
              <a:t>commands </a:t>
            </a:r>
            <a:r>
              <a:rPr lang="en-US" sz="2100" dirty="0">
                <a:latin typeface="Times New Roman" panose="02020603050405020304" pitchFamily="18" charset="0"/>
                <a:cs typeface="Times New Roman" panose="02020603050405020304" pitchFamily="18" charset="0"/>
              </a:rPr>
              <a:t>allows for easy programmatic access and integration of the dataset into </a:t>
            </a:r>
            <a:r>
              <a:rPr lang="en-US" sz="2100" dirty="0" smtClean="0">
                <a:latin typeface="Times New Roman" panose="02020603050405020304" pitchFamily="18" charset="0"/>
                <a:cs typeface="Times New Roman" panose="02020603050405020304" pitchFamily="18" charset="0"/>
              </a:rPr>
              <a:t>data analysis </a:t>
            </a:r>
            <a:r>
              <a:rPr lang="en-US" sz="2100" dirty="0">
                <a:latin typeface="Times New Roman" panose="02020603050405020304" pitchFamily="18" charset="0"/>
                <a:cs typeface="Times New Roman" panose="02020603050405020304" pitchFamily="18" charset="0"/>
              </a:rPr>
              <a:t>workflows.</a:t>
            </a:r>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55858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7535366" y="2565697"/>
            <a:ext cx="3960440" cy="2232248"/>
          </a:xfrm>
        </p:spPr>
        <p:txBody>
          <a:bodyPr/>
          <a:lstStyle/>
          <a:p>
            <a:pPr algn="r"/>
            <a:r>
              <a:rPr lang="en-US" altLang="ko-KR" dirty="0" smtClean="0">
                <a:solidFill>
                  <a:schemeClr val="bg1"/>
                </a:solidFill>
                <a:latin typeface="Algerian" panose="04020705040A02060702" pitchFamily="82" charset="0"/>
              </a:rPr>
              <a:t>THANK</a:t>
            </a:r>
            <a:br>
              <a:rPr lang="en-US" altLang="ko-KR" dirty="0" smtClean="0">
                <a:solidFill>
                  <a:schemeClr val="bg1"/>
                </a:solidFill>
                <a:latin typeface="Algerian" panose="04020705040A02060702" pitchFamily="82" charset="0"/>
              </a:rPr>
            </a:br>
            <a:r>
              <a:rPr lang="en-US" altLang="ko-KR" dirty="0" smtClean="0">
                <a:solidFill>
                  <a:schemeClr val="bg1"/>
                </a:solidFill>
                <a:latin typeface="Algerian" panose="04020705040A02060702" pitchFamily="82" charset="0"/>
              </a:rPr>
              <a:t>YOU</a:t>
            </a:r>
            <a:endParaRPr lang="ko-KR" altLang="en-US" dirty="0">
              <a:solidFill>
                <a:schemeClr val="bg1"/>
              </a:solidFill>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자유형 7"/>
          <p:cNvSpPr/>
          <p:nvPr/>
        </p:nvSpPr>
        <p:spPr>
          <a:xfrm flipH="1">
            <a:off x="3070870" y="549474"/>
            <a:ext cx="5472608" cy="790673"/>
          </a:xfrm>
          <a:custGeom>
            <a:avLst/>
            <a:gdLst>
              <a:gd name="connsiteX0" fmla="*/ 2945482 w 2945482"/>
              <a:gd name="connsiteY0" fmla="*/ 0 h 530802"/>
              <a:gd name="connsiteX1" fmla="*/ 1822831 w 2945482"/>
              <a:gd name="connsiteY1" fmla="*/ 0 h 530802"/>
              <a:gd name="connsiteX2" fmla="*/ 1122651 w 2945482"/>
              <a:gd name="connsiteY2" fmla="*/ 0 h 530802"/>
              <a:gd name="connsiteX3" fmla="*/ 0 w 2945482"/>
              <a:gd name="connsiteY3" fmla="*/ 0 h 530802"/>
              <a:gd name="connsiteX4" fmla="*/ 265401 w 2945482"/>
              <a:gd name="connsiteY4" fmla="*/ 265401 h 530802"/>
              <a:gd name="connsiteX5" fmla="*/ 0 w 2945482"/>
              <a:gd name="connsiteY5" fmla="*/ 530802 h 530802"/>
              <a:gd name="connsiteX6" fmla="*/ 1122651 w 2945482"/>
              <a:gd name="connsiteY6" fmla="*/ 530802 h 530802"/>
              <a:gd name="connsiteX7" fmla="*/ 1822831 w 2945482"/>
              <a:gd name="connsiteY7" fmla="*/ 530802 h 530802"/>
              <a:gd name="connsiteX8" fmla="*/ 2945482 w 2945482"/>
              <a:gd name="connsiteY8" fmla="*/ 530802 h 530802"/>
              <a:gd name="connsiteX9" fmla="*/ 2680081 w 2945482"/>
              <a:gd name="connsiteY9" fmla="*/ 265401 h 530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5482" h="530802">
                <a:moveTo>
                  <a:pt x="2945482" y="0"/>
                </a:moveTo>
                <a:lnTo>
                  <a:pt x="1822831" y="0"/>
                </a:lnTo>
                <a:lnTo>
                  <a:pt x="1122651" y="0"/>
                </a:lnTo>
                <a:lnTo>
                  <a:pt x="0" y="0"/>
                </a:lnTo>
                <a:lnTo>
                  <a:pt x="265401" y="265401"/>
                </a:lnTo>
                <a:lnTo>
                  <a:pt x="0" y="530802"/>
                </a:lnTo>
                <a:lnTo>
                  <a:pt x="1122651" y="530802"/>
                </a:lnTo>
                <a:lnTo>
                  <a:pt x="1822831" y="530802"/>
                </a:lnTo>
                <a:lnTo>
                  <a:pt x="2945482" y="530802"/>
                </a:lnTo>
                <a:lnTo>
                  <a:pt x="2680081" y="265401"/>
                </a:lnTo>
                <a:close/>
              </a:path>
            </a:pathLst>
          </a:custGeom>
          <a:solidFill>
            <a:schemeClr val="bg1"/>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ko-KR" sz="3200" b="1" dirty="0" smtClean="0">
                <a:solidFill>
                  <a:schemeClr val="tx1"/>
                </a:solidFill>
                <a:latin typeface="Times New Roman" panose="02020603050405020304" pitchFamily="18" charset="0"/>
                <a:cs typeface="Times New Roman" panose="02020603050405020304" pitchFamily="18" charset="0"/>
              </a:rPr>
              <a:t>PROJECT OVERVIEW</a:t>
            </a:r>
            <a:endParaRPr lang="ko-KR" altLang="en-US" sz="3200" b="1" dirty="0">
              <a:solidFill>
                <a:schemeClr val="tx1"/>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334566" y="1845618"/>
            <a:ext cx="11449272" cy="4464496"/>
          </a:xfrm>
        </p:spPr>
        <p:txBody>
          <a:bodyPr>
            <a:noAutofit/>
          </a:bodyPr>
          <a:lstStyle/>
          <a:p>
            <a:pPr marL="342900" indent="-342900" algn="just">
              <a:buFont typeface="Wingdings" panose="05000000000000000000" pitchFamily="2" charset="2"/>
              <a:buChar char="q"/>
            </a:pPr>
            <a:r>
              <a:rPr lang="en-IN" sz="2400" b="1" i="0" u="sng" dirty="0" smtClean="0">
                <a:solidFill>
                  <a:schemeClr val="bg1"/>
                </a:solidFill>
                <a:latin typeface="Arial Rounded MT Bold" panose="020F0704030504030204" pitchFamily="34" charset="0"/>
                <a:cs typeface="Arial" panose="020B0604020202020204" pitchFamily="34" charset="0"/>
              </a:rPr>
              <a:t>OBJECTIVE</a:t>
            </a:r>
            <a:r>
              <a:rPr lang="en-IN" i="0" dirty="0">
                <a:solidFill>
                  <a:schemeClr val="bg1"/>
                </a:solidFill>
                <a:latin typeface="Arial Rounded MT Bold" panose="020F0704030504030204" pitchFamily="34" charset="0"/>
                <a:cs typeface="Arial" panose="020B0604020202020204" pitchFamily="34" charset="0"/>
              </a:rPr>
              <a:t>: </a:t>
            </a:r>
            <a:r>
              <a:rPr lang="en-US" sz="2200" i="0" dirty="0" smtClean="0">
                <a:solidFill>
                  <a:schemeClr val="bg1"/>
                </a:solidFill>
                <a:latin typeface="Times New Roman" panose="02020603050405020304" pitchFamily="18" charset="0"/>
                <a:cs typeface="Times New Roman" panose="02020603050405020304" pitchFamily="18" charset="0"/>
              </a:rPr>
              <a:t>The primary objective of this project is to analyze pizza sales data to uncover insights and trends that can help improve business decisions and strategies. By leveraging SQL for data extraction and transformation, and Power BI for data visualization, we aim to provide a       comprehensive view of sales performance, customer behavior, and operational efficiency.</a:t>
            </a:r>
          </a:p>
          <a:p>
            <a:pPr marL="342900" indent="-342900" algn="just">
              <a:buFont typeface="Wingdings" panose="05000000000000000000" pitchFamily="2" charset="2"/>
              <a:buChar char="q"/>
            </a:pPr>
            <a:r>
              <a:rPr lang="en-US" sz="2400" b="1" i="0" u="sng" dirty="0" smtClean="0">
                <a:solidFill>
                  <a:schemeClr val="bg1"/>
                </a:solidFill>
                <a:latin typeface="Arial Rounded MT Bold" panose="020F0704030504030204" pitchFamily="34" charset="0"/>
                <a:cs typeface="Times New Roman" panose="02020603050405020304" pitchFamily="18" charset="0"/>
              </a:rPr>
              <a:t>TOOLS</a:t>
            </a:r>
            <a:r>
              <a:rPr lang="en-US" i="0" dirty="0" smtClean="0">
                <a:solidFill>
                  <a:schemeClr val="bg1"/>
                </a:solidFill>
                <a:latin typeface="Times New Roman" panose="02020603050405020304" pitchFamily="18" charset="0"/>
                <a:cs typeface="Times New Roman" panose="02020603050405020304" pitchFamily="18" charset="0"/>
              </a:rPr>
              <a:t>: </a:t>
            </a:r>
            <a:r>
              <a:rPr lang="en-US" sz="2200" i="0" dirty="0" smtClean="0">
                <a:solidFill>
                  <a:schemeClr val="bg1"/>
                </a:solidFill>
                <a:latin typeface="Times New Roman" panose="02020603050405020304" pitchFamily="18" charset="0"/>
                <a:cs typeface="Times New Roman" panose="02020603050405020304" pitchFamily="18" charset="0"/>
              </a:rPr>
              <a:t>For the project, Microsoft Excel, MySQL, and Power BI applications are used.</a:t>
            </a:r>
          </a:p>
          <a:p>
            <a:pPr marL="342900" indent="-342900" algn="just">
              <a:buFont typeface="Wingdings" panose="05000000000000000000" pitchFamily="2" charset="2"/>
              <a:buChar char="q"/>
            </a:pPr>
            <a:r>
              <a:rPr lang="en-IN" sz="2400" b="1" i="0" u="sng" dirty="0" smtClean="0">
                <a:solidFill>
                  <a:schemeClr val="bg1"/>
                </a:solidFill>
                <a:latin typeface="Arial Rounded MT Bold" panose="020F0704030504030204" pitchFamily="34" charset="0"/>
                <a:cs typeface="Times New Roman" panose="02020603050405020304" pitchFamily="18" charset="0"/>
              </a:rPr>
              <a:t>APPROCH</a:t>
            </a:r>
            <a:r>
              <a:rPr lang="en-IN" i="0" dirty="0" smtClean="0">
                <a:solidFill>
                  <a:schemeClr val="bg1"/>
                </a:solidFill>
                <a:latin typeface="Arial Rounded MT Bold" panose="020F0704030504030204" pitchFamily="34" charset="0"/>
                <a:cs typeface="Arial" panose="020B0604020202020204" pitchFamily="34" charset="0"/>
              </a:rPr>
              <a:t>: </a:t>
            </a:r>
            <a:r>
              <a:rPr lang="en-IN" sz="2200" i="0" dirty="0" smtClean="0">
                <a:solidFill>
                  <a:schemeClr val="bg1"/>
                </a:solidFill>
                <a:latin typeface="Times New Roman" panose="02020603050405020304" pitchFamily="18" charset="0"/>
                <a:cs typeface="Times New Roman" panose="02020603050405020304" pitchFamily="18" charset="0"/>
              </a:rPr>
              <a:t>Employ data analysis, SQL Analysis and Power BI visualization of the data for better understanding.</a:t>
            </a:r>
          </a:p>
          <a:p>
            <a:pPr marL="342900" indent="-342900" algn="just">
              <a:buFont typeface="Wingdings" panose="05000000000000000000" pitchFamily="2" charset="2"/>
              <a:buChar char="q"/>
            </a:pPr>
            <a:r>
              <a:rPr lang="en-IN" sz="2400" b="1" i="0" u="sng" dirty="0" smtClean="0">
                <a:solidFill>
                  <a:schemeClr val="bg1"/>
                </a:solidFill>
                <a:latin typeface="Arial Rounded MT Bold" panose="020F0704030504030204" pitchFamily="34" charset="0"/>
                <a:cs typeface="Arial" panose="020B0604020202020204" pitchFamily="34" charset="0"/>
              </a:rPr>
              <a:t>DATASET</a:t>
            </a:r>
            <a:r>
              <a:rPr lang="en-IN" i="0" dirty="0">
                <a:solidFill>
                  <a:schemeClr val="bg1"/>
                </a:solidFill>
                <a:latin typeface="Arial Rounded MT Bold" panose="020F0704030504030204" pitchFamily="34" charset="0"/>
                <a:cs typeface="Arial" panose="020B0604020202020204" pitchFamily="34" charset="0"/>
              </a:rPr>
              <a:t>: </a:t>
            </a:r>
            <a:r>
              <a:rPr lang="en-US" sz="2200" i="0" dirty="0">
                <a:solidFill>
                  <a:schemeClr val="bg1"/>
                </a:solidFill>
                <a:latin typeface="Times New Roman" panose="02020603050405020304" pitchFamily="18" charset="0"/>
                <a:cs typeface="Times New Roman" panose="02020603050405020304" pitchFamily="18" charset="0"/>
              </a:rPr>
              <a:t>Make use of an extensive dataset that records pertinent attributes</a:t>
            </a:r>
            <a:r>
              <a:rPr lang="en-US" sz="2200" i="0" dirty="0" smtClean="0">
                <a:solidFill>
                  <a:schemeClr val="bg1"/>
                </a:solidFill>
                <a:latin typeface="Times New Roman" panose="02020603050405020304" pitchFamily="18" charset="0"/>
                <a:cs typeface="Times New Roman" panose="02020603050405020304" pitchFamily="18" charset="0"/>
              </a:rPr>
              <a:t>.</a:t>
            </a:r>
            <a:endParaRPr lang="en-IN" sz="2200" i="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IN" sz="2400" b="1" i="0" u="sng" dirty="0" smtClean="0">
                <a:solidFill>
                  <a:schemeClr val="bg1"/>
                </a:solidFill>
                <a:latin typeface="Arial Rounded MT Bold" panose="020F0704030504030204" pitchFamily="34" charset="0"/>
                <a:cs typeface="Arial" panose="020B0604020202020204" pitchFamily="34" charset="0"/>
              </a:rPr>
              <a:t>METHODOLOGY</a:t>
            </a:r>
            <a:r>
              <a:rPr lang="en-IN" i="0" dirty="0">
                <a:solidFill>
                  <a:schemeClr val="bg1"/>
                </a:solidFill>
                <a:latin typeface="Arial Rounded MT Bold" panose="020F0704030504030204" pitchFamily="34" charset="0"/>
                <a:cs typeface="Arial" panose="020B0604020202020204" pitchFamily="34" charset="0"/>
              </a:rPr>
              <a:t>: </a:t>
            </a:r>
            <a:r>
              <a:rPr lang="en-US" sz="2200" i="0" dirty="0">
                <a:solidFill>
                  <a:schemeClr val="bg1"/>
                </a:solidFill>
                <a:latin typeface="Times New Roman" panose="02020603050405020304" pitchFamily="18" charset="0"/>
                <a:cs typeface="Times New Roman" panose="02020603050405020304" pitchFamily="18" charset="0"/>
              </a:rPr>
              <a:t>Investigate different SQL queries to get accurate results and to visualize </a:t>
            </a:r>
            <a:r>
              <a:rPr lang="en-US" sz="2200" i="0" dirty="0" smtClean="0">
                <a:solidFill>
                  <a:schemeClr val="bg1"/>
                </a:solidFill>
                <a:latin typeface="Times New Roman" panose="02020603050405020304" pitchFamily="18" charset="0"/>
                <a:cs typeface="Times New Roman" panose="02020603050405020304" pitchFamily="18" charset="0"/>
              </a:rPr>
              <a:t>   trends </a:t>
            </a:r>
            <a:r>
              <a:rPr lang="en-US" sz="2200" i="0" dirty="0">
                <a:solidFill>
                  <a:schemeClr val="bg1"/>
                </a:solidFill>
                <a:latin typeface="Times New Roman" panose="02020603050405020304" pitchFamily="18" charset="0"/>
                <a:cs typeface="Times New Roman" panose="02020603050405020304" pitchFamily="18" charset="0"/>
              </a:rPr>
              <a:t>and patterns more clearly</a:t>
            </a:r>
            <a:r>
              <a:rPr lang="en-US" sz="2200" i="0" dirty="0" smtClean="0">
                <a:solidFill>
                  <a:schemeClr val="bg1"/>
                </a:solidFill>
                <a:latin typeface="Times New Roman" panose="02020603050405020304" pitchFamily="18" charset="0"/>
                <a:cs typeface="Times New Roman" panose="02020603050405020304" pitchFamily="18" charset="0"/>
              </a:rPr>
              <a:t>.</a:t>
            </a:r>
            <a:endParaRPr lang="en-IN" sz="2200" i="0" dirty="0" smtClean="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IN" sz="2400" b="1" i="0" u="sng" dirty="0" smtClean="0">
                <a:solidFill>
                  <a:schemeClr val="bg1"/>
                </a:solidFill>
                <a:latin typeface="Arial Rounded MT Bold" panose="020F0704030504030204" pitchFamily="34" charset="0"/>
                <a:cs typeface="Arial" panose="020B0604020202020204" pitchFamily="34" charset="0"/>
              </a:rPr>
              <a:t>OUTCOME</a:t>
            </a:r>
            <a:r>
              <a:rPr lang="en-IN" i="0" dirty="0" smtClean="0">
                <a:solidFill>
                  <a:schemeClr val="bg1"/>
                </a:solidFill>
                <a:latin typeface="Arial Rounded MT Bold" panose="020F0704030504030204" pitchFamily="34" charset="0"/>
                <a:cs typeface="Arial" panose="020B0604020202020204" pitchFamily="34" charset="0"/>
              </a:rPr>
              <a:t>: </a:t>
            </a:r>
            <a:r>
              <a:rPr lang="en-US" sz="2200" i="0" dirty="0">
                <a:solidFill>
                  <a:schemeClr val="bg1"/>
                </a:solidFill>
                <a:latin typeface="Times New Roman" panose="02020603050405020304" pitchFamily="18" charset="0"/>
                <a:cs typeface="Times New Roman" panose="02020603050405020304" pitchFamily="18" charset="0"/>
              </a:rPr>
              <a:t>Gain practical SQL </a:t>
            </a:r>
            <a:r>
              <a:rPr lang="en-US" sz="2200" i="0" dirty="0" smtClean="0">
                <a:solidFill>
                  <a:schemeClr val="bg1"/>
                </a:solidFill>
                <a:latin typeface="Times New Roman" panose="02020603050405020304" pitchFamily="18" charset="0"/>
                <a:cs typeface="Times New Roman" panose="02020603050405020304" pitchFamily="18" charset="0"/>
              </a:rPr>
              <a:t>&amp; Power BI </a:t>
            </a:r>
            <a:r>
              <a:rPr lang="en-US" sz="2200" i="0" dirty="0">
                <a:solidFill>
                  <a:schemeClr val="bg1"/>
                </a:solidFill>
                <a:latin typeface="Times New Roman" panose="02020603050405020304" pitchFamily="18" charset="0"/>
                <a:cs typeface="Times New Roman" panose="02020603050405020304" pitchFamily="18" charset="0"/>
              </a:rPr>
              <a:t>Visualization skills through hands-on experience in </a:t>
            </a:r>
            <a:r>
              <a:rPr lang="en-US" sz="2200" i="0" dirty="0" smtClean="0">
                <a:solidFill>
                  <a:schemeClr val="bg1"/>
                </a:solidFill>
                <a:latin typeface="Times New Roman" panose="02020603050405020304" pitchFamily="18" charset="0"/>
                <a:cs typeface="Times New Roman" panose="02020603050405020304" pitchFamily="18" charset="0"/>
              </a:rPr>
              <a:t>Pizza </a:t>
            </a:r>
            <a:r>
              <a:rPr lang="en-US" sz="2200" i="0" dirty="0">
                <a:solidFill>
                  <a:schemeClr val="bg1"/>
                </a:solidFill>
                <a:latin typeface="Times New Roman" panose="02020603050405020304" pitchFamily="18" charset="0"/>
                <a:cs typeface="Times New Roman" panose="02020603050405020304" pitchFamily="18" charset="0"/>
              </a:rPr>
              <a:t>Sales Analysis.</a:t>
            </a:r>
            <a:endParaRPr lang="en-IN" sz="2200" i="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8806" y="1773610"/>
            <a:ext cx="11377263" cy="4968551"/>
          </a:xfrm>
        </p:spPr>
        <p:txBody>
          <a:bodyPr>
            <a:normAutofit fontScale="85000" lnSpcReduction="20000"/>
          </a:bodyPr>
          <a:lstStyle/>
          <a:p>
            <a:pPr>
              <a:buFont typeface="Wingdings" panose="05000000000000000000" pitchFamily="2" charset="2"/>
              <a:buChar char="Ø"/>
            </a:pPr>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Data </a:t>
            </a:r>
            <a:r>
              <a:rPr lang="en-US" sz="2400" b="1" i="0" dirty="0">
                <a:solidFill>
                  <a:schemeClr val="bg1">
                    <a:lumMod val="95000"/>
                  </a:schemeClr>
                </a:solidFill>
                <a:latin typeface="Times New Roman" panose="02020603050405020304" pitchFamily="18" charset="0"/>
                <a:cs typeface="Times New Roman" panose="02020603050405020304" pitchFamily="18" charset="0"/>
              </a:rPr>
              <a:t>Extraction</a:t>
            </a:r>
            <a:r>
              <a:rPr lang="en-US" b="1" i="0" dirty="0" smtClean="0">
                <a:solidFill>
                  <a:schemeClr val="bg1">
                    <a:lumMod val="95000"/>
                  </a:schemeClr>
                </a:solidFill>
                <a:latin typeface="Times New Roman" panose="02020603050405020304" pitchFamily="18" charset="0"/>
                <a:cs typeface="Times New Roman" panose="02020603050405020304" pitchFamily="18" charset="0"/>
              </a:rPr>
              <a:t>:</a:t>
            </a:r>
            <a:r>
              <a:rPr lang="en-US" i="0" dirty="0" smtClean="0">
                <a:solidFill>
                  <a:schemeClr val="bg1">
                    <a:lumMod val="95000"/>
                  </a:schemeClr>
                </a:solidFill>
                <a:latin typeface="Times New Roman" panose="02020603050405020304" pitchFamily="18" charset="0"/>
                <a:cs typeface="Times New Roman" panose="02020603050405020304" pitchFamily="18" charset="0"/>
              </a:rPr>
              <a:t> Extract the necessary dataset from KAGGLE . Load the dataset in MySQL . Use SQL queries </a:t>
            </a:r>
            <a:r>
              <a:rPr lang="en-US" i="0" dirty="0">
                <a:solidFill>
                  <a:schemeClr val="bg1">
                    <a:lumMod val="95000"/>
                  </a:schemeClr>
                </a:solidFill>
                <a:latin typeface="Times New Roman" panose="02020603050405020304" pitchFamily="18" charset="0"/>
                <a:cs typeface="Times New Roman" panose="02020603050405020304" pitchFamily="18" charset="0"/>
              </a:rPr>
              <a:t>to </a:t>
            </a:r>
            <a:endParaRPr lang="en-US" i="0" dirty="0" smtClean="0">
              <a:solidFill>
                <a:schemeClr val="bg1">
                  <a:lumMod val="95000"/>
                </a:schemeClr>
              </a:solidFill>
              <a:latin typeface="Times New Roman" panose="02020603050405020304" pitchFamily="18" charset="0"/>
              <a:cs typeface="Times New Roman" panose="02020603050405020304" pitchFamily="18" charset="0"/>
            </a:endParaRPr>
          </a:p>
          <a:p>
            <a:pPr marL="0" indent="0"/>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      </a:t>
            </a:r>
            <a:r>
              <a:rPr lang="en-US" sz="2400" i="0" dirty="0" smtClean="0">
                <a:solidFill>
                  <a:schemeClr val="bg1">
                    <a:lumMod val="95000"/>
                  </a:schemeClr>
                </a:solidFill>
                <a:latin typeface="Times New Roman" panose="02020603050405020304" pitchFamily="18" charset="0"/>
                <a:cs typeface="Times New Roman" panose="02020603050405020304" pitchFamily="18" charset="0"/>
              </a:rPr>
              <a:t>get a overview of the dataset.</a:t>
            </a:r>
            <a:endParaRPr lang="en-US" sz="2400" i="0" dirty="0">
              <a:solidFill>
                <a:schemeClr val="bg1">
                  <a:lumMod val="9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Data </a:t>
            </a:r>
            <a:r>
              <a:rPr lang="en-US" sz="2400" b="1" i="0" dirty="0">
                <a:solidFill>
                  <a:schemeClr val="bg1">
                    <a:lumMod val="95000"/>
                  </a:schemeClr>
                </a:solidFill>
                <a:latin typeface="Times New Roman" panose="02020603050405020304" pitchFamily="18" charset="0"/>
                <a:cs typeface="Times New Roman" panose="02020603050405020304" pitchFamily="18" charset="0"/>
              </a:rPr>
              <a:t>Cleaning</a:t>
            </a:r>
            <a:r>
              <a:rPr lang="en-US" b="1" i="0" dirty="0">
                <a:solidFill>
                  <a:schemeClr val="bg1">
                    <a:lumMod val="95000"/>
                  </a:schemeClr>
                </a:solidFill>
                <a:latin typeface="Times New Roman" panose="02020603050405020304" pitchFamily="18" charset="0"/>
                <a:cs typeface="Times New Roman" panose="02020603050405020304" pitchFamily="18" charset="0"/>
              </a:rPr>
              <a:t>:</a:t>
            </a:r>
            <a:r>
              <a:rPr lang="en-US" i="0" dirty="0">
                <a:solidFill>
                  <a:schemeClr val="bg1">
                    <a:lumMod val="95000"/>
                  </a:schemeClr>
                </a:solidFill>
                <a:latin typeface="Times New Roman" panose="02020603050405020304" pitchFamily="18" charset="0"/>
                <a:cs typeface="Times New Roman" panose="02020603050405020304" pitchFamily="18" charset="0"/>
              </a:rPr>
              <a:t> Address any missing, </a:t>
            </a:r>
            <a:r>
              <a:rPr lang="en-US" i="0" dirty="0" smtClean="0">
                <a:solidFill>
                  <a:schemeClr val="bg1">
                    <a:lumMod val="95000"/>
                  </a:schemeClr>
                </a:solidFill>
                <a:latin typeface="Times New Roman" panose="02020603050405020304" pitchFamily="18" charset="0"/>
                <a:cs typeface="Times New Roman" panose="02020603050405020304" pitchFamily="18" charset="0"/>
              </a:rPr>
              <a:t>duplicate, data type conversion </a:t>
            </a:r>
            <a:r>
              <a:rPr lang="en-US" i="0" dirty="0">
                <a:solidFill>
                  <a:schemeClr val="bg1">
                    <a:lumMod val="95000"/>
                  </a:schemeClr>
                </a:solidFill>
                <a:latin typeface="Times New Roman" panose="02020603050405020304" pitchFamily="18" charset="0"/>
                <a:cs typeface="Times New Roman" panose="02020603050405020304" pitchFamily="18" charset="0"/>
              </a:rPr>
              <a:t>or inconsistent data. This </a:t>
            </a:r>
            <a:r>
              <a:rPr lang="en-US" i="0" dirty="0" smtClean="0">
                <a:solidFill>
                  <a:schemeClr val="bg1">
                    <a:lumMod val="95000"/>
                  </a:schemeClr>
                </a:solidFill>
                <a:latin typeface="Times New Roman" panose="02020603050405020304" pitchFamily="18" charset="0"/>
                <a:cs typeface="Times New Roman" panose="02020603050405020304" pitchFamily="18" charset="0"/>
              </a:rPr>
              <a:t>includes writing </a:t>
            </a:r>
          </a:p>
          <a:p>
            <a:r>
              <a:rPr lang="en-US" i="0" dirty="0" smtClean="0">
                <a:solidFill>
                  <a:schemeClr val="bg1">
                    <a:lumMod val="95000"/>
                  </a:schemeClr>
                </a:solidFill>
                <a:latin typeface="Times New Roman" panose="02020603050405020304" pitchFamily="18" charset="0"/>
                <a:cs typeface="Times New Roman" panose="02020603050405020304" pitchFamily="18" charset="0"/>
              </a:rPr>
              <a:t>       SQL </a:t>
            </a:r>
            <a:r>
              <a:rPr lang="en-US" i="0" dirty="0">
                <a:solidFill>
                  <a:schemeClr val="bg1">
                    <a:lumMod val="95000"/>
                  </a:schemeClr>
                </a:solidFill>
                <a:latin typeface="Times New Roman" panose="02020603050405020304" pitchFamily="18" charset="0"/>
                <a:cs typeface="Times New Roman" panose="02020603050405020304" pitchFamily="18" charset="0"/>
              </a:rPr>
              <a:t>scripts to clean the </a:t>
            </a:r>
            <a:r>
              <a:rPr lang="en-US" i="0" dirty="0" smtClean="0">
                <a:solidFill>
                  <a:schemeClr val="bg1">
                    <a:lumMod val="95000"/>
                  </a:schemeClr>
                </a:solidFill>
                <a:latin typeface="Times New Roman" panose="02020603050405020304" pitchFamily="18" charset="0"/>
                <a:cs typeface="Times New Roman" panose="02020603050405020304" pitchFamily="18" charset="0"/>
              </a:rPr>
              <a:t>data.</a:t>
            </a:r>
          </a:p>
          <a:p>
            <a:pPr>
              <a:buFont typeface="Wingdings" panose="05000000000000000000" pitchFamily="2" charset="2"/>
              <a:buChar char="Ø"/>
            </a:pPr>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Data </a:t>
            </a:r>
            <a:r>
              <a:rPr lang="en-US" sz="2400" b="1" i="0" dirty="0">
                <a:solidFill>
                  <a:schemeClr val="bg1">
                    <a:lumMod val="95000"/>
                  </a:schemeClr>
                </a:solidFill>
                <a:latin typeface="Times New Roman" panose="02020603050405020304" pitchFamily="18" charset="0"/>
                <a:cs typeface="Times New Roman" panose="02020603050405020304" pitchFamily="18" charset="0"/>
              </a:rPr>
              <a:t>Transformation</a:t>
            </a:r>
            <a:r>
              <a:rPr lang="en-US" b="1" i="0" dirty="0">
                <a:solidFill>
                  <a:schemeClr val="bg1">
                    <a:lumMod val="95000"/>
                  </a:schemeClr>
                </a:solidFill>
                <a:latin typeface="Times New Roman" panose="02020603050405020304" pitchFamily="18" charset="0"/>
                <a:cs typeface="Times New Roman" panose="02020603050405020304" pitchFamily="18" charset="0"/>
              </a:rPr>
              <a:t>:</a:t>
            </a:r>
            <a:r>
              <a:rPr lang="en-US" i="0" dirty="0">
                <a:solidFill>
                  <a:schemeClr val="bg1">
                    <a:lumMod val="95000"/>
                  </a:schemeClr>
                </a:solidFill>
                <a:latin typeface="Times New Roman" panose="02020603050405020304" pitchFamily="18" charset="0"/>
                <a:cs typeface="Times New Roman" panose="02020603050405020304" pitchFamily="18" charset="0"/>
              </a:rPr>
              <a:t> Transform the raw data into a format suitable for analysis. This </a:t>
            </a:r>
            <a:r>
              <a:rPr lang="en-US" i="0" dirty="0" smtClean="0">
                <a:solidFill>
                  <a:schemeClr val="bg1">
                    <a:lumMod val="95000"/>
                  </a:schemeClr>
                </a:solidFill>
                <a:latin typeface="Times New Roman" panose="02020603050405020304" pitchFamily="18" charset="0"/>
                <a:cs typeface="Times New Roman" panose="02020603050405020304" pitchFamily="18" charset="0"/>
              </a:rPr>
              <a:t> includes normalizing </a:t>
            </a:r>
            <a:r>
              <a:rPr lang="en-US" i="0" dirty="0">
                <a:solidFill>
                  <a:schemeClr val="bg1">
                    <a:lumMod val="95000"/>
                  </a:schemeClr>
                </a:solidFill>
                <a:latin typeface="Times New Roman" panose="02020603050405020304" pitchFamily="18" charset="0"/>
                <a:cs typeface="Times New Roman" panose="02020603050405020304" pitchFamily="18" charset="0"/>
              </a:rPr>
              <a:t>data, </a:t>
            </a:r>
            <a:endParaRPr lang="en-US" i="0" dirty="0" smtClean="0">
              <a:solidFill>
                <a:schemeClr val="bg1">
                  <a:lumMod val="95000"/>
                </a:schemeClr>
              </a:solidFill>
              <a:latin typeface="Times New Roman" panose="02020603050405020304" pitchFamily="18" charset="0"/>
              <a:cs typeface="Times New Roman" panose="02020603050405020304" pitchFamily="18" charset="0"/>
            </a:endParaRPr>
          </a:p>
          <a:p>
            <a:r>
              <a:rPr lang="en-US" i="0" dirty="0" smtClean="0">
                <a:solidFill>
                  <a:schemeClr val="bg1">
                    <a:lumMod val="95000"/>
                  </a:schemeClr>
                </a:solidFill>
                <a:latin typeface="Times New Roman" panose="02020603050405020304" pitchFamily="18" charset="0"/>
                <a:cs typeface="Times New Roman" panose="02020603050405020304" pitchFamily="18" charset="0"/>
              </a:rPr>
              <a:t>       creating </a:t>
            </a:r>
            <a:r>
              <a:rPr lang="en-US" i="0" dirty="0">
                <a:solidFill>
                  <a:schemeClr val="bg1">
                    <a:lumMod val="95000"/>
                  </a:schemeClr>
                </a:solidFill>
                <a:latin typeface="Times New Roman" panose="02020603050405020304" pitchFamily="18" charset="0"/>
                <a:cs typeface="Times New Roman" panose="02020603050405020304" pitchFamily="18" charset="0"/>
              </a:rPr>
              <a:t>new calculated </a:t>
            </a:r>
            <a:r>
              <a:rPr lang="en-US" i="0" dirty="0" smtClean="0">
                <a:solidFill>
                  <a:schemeClr val="bg1">
                    <a:lumMod val="95000"/>
                  </a:schemeClr>
                </a:solidFill>
                <a:latin typeface="Times New Roman" panose="02020603050405020304" pitchFamily="18" charset="0"/>
                <a:cs typeface="Times New Roman" panose="02020603050405020304" pitchFamily="18" charset="0"/>
              </a:rPr>
              <a:t>fields.</a:t>
            </a:r>
          </a:p>
          <a:p>
            <a:pPr>
              <a:buFont typeface="Wingdings" panose="05000000000000000000" pitchFamily="2" charset="2"/>
              <a:buChar char="Ø"/>
            </a:pPr>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SQL Queries</a:t>
            </a:r>
            <a:r>
              <a:rPr lang="en-US" i="0" dirty="0" smtClean="0">
                <a:solidFill>
                  <a:schemeClr val="bg1">
                    <a:lumMod val="95000"/>
                  </a:schemeClr>
                </a:solidFill>
                <a:latin typeface="Times New Roman" panose="02020603050405020304" pitchFamily="18" charset="0"/>
                <a:cs typeface="Times New Roman" panose="02020603050405020304" pitchFamily="18" charset="0"/>
              </a:rPr>
              <a:t>: Multiple SQL Query for better understanding of data and then take the data for visualizations.</a:t>
            </a:r>
          </a:p>
          <a:p>
            <a:pPr>
              <a:buFont typeface="Wingdings" panose="05000000000000000000" pitchFamily="2" charset="2"/>
              <a:buChar char="Ø"/>
            </a:pPr>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Connect </a:t>
            </a:r>
            <a:r>
              <a:rPr lang="en-US" sz="2400" b="1" i="0" dirty="0">
                <a:solidFill>
                  <a:schemeClr val="bg1">
                    <a:lumMod val="95000"/>
                  </a:schemeClr>
                </a:solidFill>
                <a:latin typeface="Times New Roman" panose="02020603050405020304" pitchFamily="18" charset="0"/>
                <a:cs typeface="Times New Roman" panose="02020603050405020304" pitchFamily="18" charset="0"/>
              </a:rPr>
              <a:t>to Data Sources</a:t>
            </a:r>
            <a:r>
              <a:rPr lang="en-US" b="1" i="0" dirty="0">
                <a:solidFill>
                  <a:schemeClr val="bg1">
                    <a:lumMod val="95000"/>
                  </a:schemeClr>
                </a:solidFill>
                <a:latin typeface="Times New Roman" panose="02020603050405020304" pitchFamily="18" charset="0"/>
                <a:cs typeface="Times New Roman" panose="02020603050405020304" pitchFamily="18" charset="0"/>
              </a:rPr>
              <a:t>:</a:t>
            </a:r>
            <a:r>
              <a:rPr lang="en-US" i="0" dirty="0">
                <a:solidFill>
                  <a:schemeClr val="bg1">
                    <a:lumMod val="95000"/>
                  </a:schemeClr>
                </a:solidFill>
                <a:latin typeface="Times New Roman" panose="02020603050405020304" pitchFamily="18" charset="0"/>
                <a:cs typeface="Times New Roman" panose="02020603050405020304" pitchFamily="18" charset="0"/>
              </a:rPr>
              <a:t> In Power BI, connect to the SQL database and import the prepared </a:t>
            </a:r>
            <a:r>
              <a:rPr lang="en-US" i="0" dirty="0" smtClean="0">
                <a:solidFill>
                  <a:schemeClr val="bg1">
                    <a:lumMod val="95000"/>
                  </a:schemeClr>
                </a:solidFill>
                <a:latin typeface="Times New Roman" panose="02020603050405020304" pitchFamily="18" charset="0"/>
                <a:cs typeface="Times New Roman" panose="02020603050405020304" pitchFamily="18" charset="0"/>
              </a:rPr>
              <a:t>table.</a:t>
            </a:r>
          </a:p>
          <a:p>
            <a:pPr>
              <a:buFont typeface="Wingdings" panose="05000000000000000000" pitchFamily="2" charset="2"/>
              <a:buChar char="Ø"/>
            </a:pPr>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Data </a:t>
            </a:r>
            <a:r>
              <a:rPr lang="en-US" sz="2400" b="1" i="0" dirty="0">
                <a:solidFill>
                  <a:schemeClr val="bg1">
                    <a:lumMod val="95000"/>
                  </a:schemeClr>
                </a:solidFill>
                <a:latin typeface="Times New Roman" panose="02020603050405020304" pitchFamily="18" charset="0"/>
                <a:cs typeface="Times New Roman" panose="02020603050405020304" pitchFamily="18" charset="0"/>
              </a:rPr>
              <a:t>Loading</a:t>
            </a:r>
            <a:r>
              <a:rPr lang="en-US" b="1" i="0" dirty="0">
                <a:solidFill>
                  <a:schemeClr val="bg1">
                    <a:lumMod val="95000"/>
                  </a:schemeClr>
                </a:solidFill>
                <a:latin typeface="Times New Roman" panose="02020603050405020304" pitchFamily="18" charset="0"/>
                <a:cs typeface="Times New Roman" panose="02020603050405020304" pitchFamily="18" charset="0"/>
              </a:rPr>
              <a:t>:</a:t>
            </a:r>
            <a:r>
              <a:rPr lang="en-US" i="0" dirty="0">
                <a:solidFill>
                  <a:schemeClr val="bg1">
                    <a:lumMod val="95000"/>
                  </a:schemeClr>
                </a:solidFill>
                <a:latin typeface="Times New Roman" panose="02020603050405020304" pitchFamily="18" charset="0"/>
                <a:cs typeface="Times New Roman" panose="02020603050405020304" pitchFamily="18" charset="0"/>
              </a:rPr>
              <a:t> Load the data into Power BI, ensuring that it is refreshed regularly if the data is dynamic</a:t>
            </a:r>
            <a:r>
              <a:rPr lang="en-US" i="0" dirty="0" smtClean="0">
                <a:solidFill>
                  <a:schemeClr val="bg1">
                    <a:lumMod val="95000"/>
                  </a:schemeClr>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Measure </a:t>
            </a:r>
            <a:r>
              <a:rPr lang="en-US" sz="2400" b="1" i="0" dirty="0">
                <a:solidFill>
                  <a:schemeClr val="bg1">
                    <a:lumMod val="95000"/>
                  </a:schemeClr>
                </a:solidFill>
                <a:latin typeface="Times New Roman" panose="02020603050405020304" pitchFamily="18" charset="0"/>
                <a:cs typeface="Times New Roman" panose="02020603050405020304" pitchFamily="18" charset="0"/>
              </a:rPr>
              <a:t>Creation</a:t>
            </a:r>
            <a:r>
              <a:rPr lang="en-US" b="1" i="0" dirty="0">
                <a:solidFill>
                  <a:schemeClr val="bg1">
                    <a:lumMod val="95000"/>
                  </a:schemeClr>
                </a:solidFill>
                <a:latin typeface="Times New Roman" panose="02020603050405020304" pitchFamily="18" charset="0"/>
                <a:cs typeface="Times New Roman" panose="02020603050405020304" pitchFamily="18" charset="0"/>
              </a:rPr>
              <a:t>:</a:t>
            </a:r>
            <a:r>
              <a:rPr lang="en-US" i="0" dirty="0">
                <a:solidFill>
                  <a:schemeClr val="bg1">
                    <a:lumMod val="95000"/>
                  </a:schemeClr>
                </a:solidFill>
                <a:latin typeface="Times New Roman" panose="02020603050405020304" pitchFamily="18" charset="0"/>
                <a:cs typeface="Times New Roman" panose="02020603050405020304" pitchFamily="18" charset="0"/>
              </a:rPr>
              <a:t> Create DAX measures to calculate key performance indicators (KPIs) and other metrics required </a:t>
            </a:r>
            <a:r>
              <a:rPr lang="en-US" i="0" dirty="0" smtClean="0">
                <a:solidFill>
                  <a:schemeClr val="bg1">
                    <a:lumMod val="95000"/>
                  </a:schemeClr>
                </a:solidFill>
                <a:latin typeface="Times New Roman" panose="02020603050405020304" pitchFamily="18" charset="0"/>
                <a:cs typeface="Times New Roman" panose="02020603050405020304" pitchFamily="18" charset="0"/>
              </a:rPr>
              <a:t>           for the </a:t>
            </a:r>
            <a:r>
              <a:rPr lang="en-US" i="0" dirty="0">
                <a:solidFill>
                  <a:schemeClr val="bg1">
                    <a:lumMod val="95000"/>
                  </a:schemeClr>
                </a:solidFill>
                <a:latin typeface="Times New Roman" panose="02020603050405020304" pitchFamily="18" charset="0"/>
                <a:cs typeface="Times New Roman" panose="02020603050405020304" pitchFamily="18" charset="0"/>
              </a:rPr>
              <a:t>analysis</a:t>
            </a:r>
            <a:r>
              <a:rPr lang="en-US" i="0" dirty="0" smtClean="0">
                <a:solidFill>
                  <a:schemeClr val="bg1">
                    <a:lumMod val="95000"/>
                  </a:schemeClr>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Design </a:t>
            </a:r>
            <a:r>
              <a:rPr lang="en-US" sz="2400" b="1" i="0" dirty="0">
                <a:solidFill>
                  <a:schemeClr val="bg1">
                    <a:lumMod val="95000"/>
                  </a:schemeClr>
                </a:solidFill>
                <a:latin typeface="Times New Roman" panose="02020603050405020304" pitchFamily="18" charset="0"/>
                <a:cs typeface="Times New Roman" panose="02020603050405020304" pitchFamily="18" charset="0"/>
              </a:rPr>
              <a:t>Dashboards</a:t>
            </a:r>
            <a:r>
              <a:rPr lang="en-US" b="1" i="0" dirty="0">
                <a:solidFill>
                  <a:schemeClr val="bg1">
                    <a:lumMod val="95000"/>
                  </a:schemeClr>
                </a:solidFill>
                <a:latin typeface="Times New Roman" panose="02020603050405020304" pitchFamily="18" charset="0"/>
                <a:cs typeface="Times New Roman" panose="02020603050405020304" pitchFamily="18" charset="0"/>
              </a:rPr>
              <a:t>:</a:t>
            </a:r>
            <a:r>
              <a:rPr lang="en-US" i="0" dirty="0">
                <a:solidFill>
                  <a:schemeClr val="bg1">
                    <a:lumMod val="95000"/>
                  </a:schemeClr>
                </a:solidFill>
                <a:latin typeface="Times New Roman" panose="02020603050405020304" pitchFamily="18" charset="0"/>
                <a:cs typeface="Times New Roman" panose="02020603050405020304" pitchFamily="18" charset="0"/>
              </a:rPr>
              <a:t> Create interactive dashboards in Power BI. Include visualizations such as charts, graphs, and maps </a:t>
            </a:r>
            <a:r>
              <a:rPr lang="en-US" i="0" dirty="0" smtClean="0">
                <a:solidFill>
                  <a:schemeClr val="bg1">
                    <a:lumMod val="95000"/>
                  </a:schemeClr>
                </a:solidFill>
                <a:latin typeface="Times New Roman" panose="02020603050405020304" pitchFamily="18" charset="0"/>
                <a:cs typeface="Times New Roman" panose="02020603050405020304" pitchFamily="18" charset="0"/>
              </a:rPr>
              <a:t>that </a:t>
            </a:r>
            <a:r>
              <a:rPr lang="en-US" i="0" dirty="0">
                <a:solidFill>
                  <a:schemeClr val="bg1">
                    <a:lumMod val="95000"/>
                  </a:schemeClr>
                </a:solidFill>
                <a:latin typeface="Times New Roman" panose="02020603050405020304" pitchFamily="18" charset="0"/>
                <a:cs typeface="Times New Roman" panose="02020603050405020304" pitchFamily="18" charset="0"/>
              </a:rPr>
              <a:t>effectively communicate the data</a:t>
            </a:r>
            <a:r>
              <a:rPr lang="en-US" i="0" dirty="0" smtClean="0">
                <a:solidFill>
                  <a:schemeClr val="bg1">
                    <a:lumMod val="95000"/>
                  </a:schemeClr>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Customize </a:t>
            </a:r>
            <a:r>
              <a:rPr lang="en-US" sz="2400" b="1" i="0" dirty="0">
                <a:solidFill>
                  <a:schemeClr val="bg1">
                    <a:lumMod val="95000"/>
                  </a:schemeClr>
                </a:solidFill>
                <a:latin typeface="Times New Roman" panose="02020603050405020304" pitchFamily="18" charset="0"/>
                <a:cs typeface="Times New Roman" panose="02020603050405020304" pitchFamily="18" charset="0"/>
              </a:rPr>
              <a:t>Visuals</a:t>
            </a:r>
            <a:r>
              <a:rPr lang="en-US" b="1" i="0" dirty="0">
                <a:solidFill>
                  <a:schemeClr val="bg1">
                    <a:lumMod val="95000"/>
                  </a:schemeClr>
                </a:solidFill>
                <a:latin typeface="Times New Roman" panose="02020603050405020304" pitchFamily="18" charset="0"/>
                <a:cs typeface="Times New Roman" panose="02020603050405020304" pitchFamily="18" charset="0"/>
              </a:rPr>
              <a:t>:</a:t>
            </a:r>
            <a:r>
              <a:rPr lang="en-US" i="0" dirty="0">
                <a:solidFill>
                  <a:schemeClr val="bg1">
                    <a:lumMod val="95000"/>
                  </a:schemeClr>
                </a:solidFill>
                <a:latin typeface="Times New Roman" panose="02020603050405020304" pitchFamily="18" charset="0"/>
                <a:cs typeface="Times New Roman" panose="02020603050405020304" pitchFamily="18" charset="0"/>
              </a:rPr>
              <a:t> Customize the visuals to align with the company’s branding and make them easy to interpret</a:t>
            </a:r>
            <a:r>
              <a:rPr lang="en-US" i="0" dirty="0" smtClean="0">
                <a:solidFill>
                  <a:schemeClr val="bg1">
                    <a:lumMod val="95000"/>
                  </a:schemeClr>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Interpret </a:t>
            </a:r>
            <a:r>
              <a:rPr lang="en-US" sz="2400" b="1" i="0" dirty="0">
                <a:solidFill>
                  <a:schemeClr val="bg1">
                    <a:lumMod val="95000"/>
                  </a:schemeClr>
                </a:solidFill>
                <a:latin typeface="Times New Roman" panose="02020603050405020304" pitchFamily="18" charset="0"/>
                <a:cs typeface="Times New Roman" panose="02020603050405020304" pitchFamily="18" charset="0"/>
              </a:rPr>
              <a:t>Data</a:t>
            </a:r>
            <a:r>
              <a:rPr lang="en-US" b="1" i="0" dirty="0">
                <a:solidFill>
                  <a:schemeClr val="bg1">
                    <a:lumMod val="95000"/>
                  </a:schemeClr>
                </a:solidFill>
                <a:latin typeface="Times New Roman" panose="02020603050405020304" pitchFamily="18" charset="0"/>
                <a:cs typeface="Times New Roman" panose="02020603050405020304" pitchFamily="18" charset="0"/>
              </a:rPr>
              <a:t>:</a:t>
            </a:r>
            <a:r>
              <a:rPr lang="en-US" i="0" dirty="0">
                <a:solidFill>
                  <a:schemeClr val="bg1">
                    <a:lumMod val="95000"/>
                  </a:schemeClr>
                </a:solidFill>
                <a:latin typeface="Times New Roman" panose="02020603050405020304" pitchFamily="18" charset="0"/>
                <a:cs typeface="Times New Roman" panose="02020603050405020304" pitchFamily="18" charset="0"/>
              </a:rPr>
              <a:t> Analyze the visualizations to draw meaningful </a:t>
            </a:r>
            <a:r>
              <a:rPr lang="en-US" i="0" dirty="0" smtClean="0">
                <a:solidFill>
                  <a:schemeClr val="bg1">
                    <a:lumMod val="95000"/>
                  </a:schemeClr>
                </a:solidFill>
                <a:latin typeface="Times New Roman" panose="02020603050405020304" pitchFamily="18" charset="0"/>
                <a:cs typeface="Times New Roman" panose="02020603050405020304" pitchFamily="18" charset="0"/>
              </a:rPr>
              <a:t>insights</a:t>
            </a:r>
          </a:p>
          <a:p>
            <a:pPr>
              <a:buFont typeface="Wingdings" panose="05000000000000000000" pitchFamily="2" charset="2"/>
              <a:buChar char="Ø"/>
            </a:pPr>
            <a:r>
              <a:rPr lang="en-US" sz="2400" b="1" i="0" dirty="0" smtClean="0">
                <a:solidFill>
                  <a:schemeClr val="bg1">
                    <a:lumMod val="95000"/>
                  </a:schemeClr>
                </a:solidFill>
                <a:latin typeface="Times New Roman" panose="02020603050405020304" pitchFamily="18" charset="0"/>
                <a:cs typeface="Times New Roman" panose="02020603050405020304" pitchFamily="18" charset="0"/>
              </a:rPr>
              <a:t>Generate </a:t>
            </a:r>
            <a:r>
              <a:rPr lang="en-US" sz="2400" b="1" i="0" dirty="0">
                <a:solidFill>
                  <a:schemeClr val="bg1">
                    <a:lumMod val="95000"/>
                  </a:schemeClr>
                </a:solidFill>
                <a:latin typeface="Times New Roman" panose="02020603050405020304" pitchFamily="18" charset="0"/>
                <a:cs typeface="Times New Roman" panose="02020603050405020304" pitchFamily="18" charset="0"/>
              </a:rPr>
              <a:t>Recommendations</a:t>
            </a:r>
            <a:r>
              <a:rPr lang="en-US" b="1" i="0" dirty="0">
                <a:solidFill>
                  <a:schemeClr val="bg1">
                    <a:lumMod val="95000"/>
                  </a:schemeClr>
                </a:solidFill>
                <a:latin typeface="Times New Roman" panose="02020603050405020304" pitchFamily="18" charset="0"/>
                <a:cs typeface="Times New Roman" panose="02020603050405020304" pitchFamily="18" charset="0"/>
              </a:rPr>
              <a:t>:</a:t>
            </a:r>
            <a:r>
              <a:rPr lang="en-US" i="0" dirty="0">
                <a:solidFill>
                  <a:schemeClr val="bg1">
                    <a:lumMod val="95000"/>
                  </a:schemeClr>
                </a:solidFill>
                <a:latin typeface="Times New Roman" panose="02020603050405020304" pitchFamily="18" charset="0"/>
                <a:cs typeface="Times New Roman" panose="02020603050405020304" pitchFamily="18" charset="0"/>
              </a:rPr>
              <a:t> Based on the insights, generate actionable recommendations for the business.</a:t>
            </a:r>
            <a:endParaRPr lang="en-IN" i="0"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4" name="Horizontal Scroll 3"/>
          <p:cNvSpPr/>
          <p:nvPr/>
        </p:nvSpPr>
        <p:spPr>
          <a:xfrm>
            <a:off x="2278782" y="477466"/>
            <a:ext cx="5976664" cy="1008113"/>
          </a:xfrm>
          <a:prstGeom prst="horizontalScroll">
            <a:avLst/>
          </a:prstGeom>
          <a:solidFill>
            <a:srgbClr val="FFFF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smtClean="0">
                <a:solidFill>
                  <a:schemeClr val="tx1">
                    <a:lumMod val="95000"/>
                    <a:lumOff val="5000"/>
                  </a:schemeClr>
                </a:solidFill>
                <a:latin typeface="Times New Roman" panose="02020603050405020304" pitchFamily="18" charset="0"/>
                <a:cs typeface="Times New Roman" panose="02020603050405020304" pitchFamily="18" charset="0"/>
              </a:rPr>
              <a:t>PROJECT’S STEPS</a:t>
            </a:r>
            <a:endParaRPr lang="en-IN" sz="44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51791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4566" y="1989634"/>
            <a:ext cx="11305256" cy="4799252"/>
          </a:xfrm>
        </p:spPr>
        <p:txBody>
          <a:bodyPr>
            <a:normAutofit fontScale="92500" lnSpcReduction="20000"/>
          </a:bodyPr>
          <a:lstStyle/>
          <a:p>
            <a:pPr marL="457200" indent="-457200" algn="just">
              <a:buFont typeface="+mj-lt"/>
              <a:buAutoNum type="alphaUcPeriod"/>
            </a:pPr>
            <a:r>
              <a:rPr lang="en-IN" b="1" i="0" dirty="0" smtClean="0">
                <a:solidFill>
                  <a:srgbClr val="92D050"/>
                </a:solidFill>
                <a:latin typeface="Arial Black" panose="020B0A04020102020204" pitchFamily="34" charset="0"/>
                <a:cs typeface="Times New Roman" panose="02020603050405020304" pitchFamily="18" charset="0"/>
              </a:rPr>
              <a:t>SALES ANALYSIS</a:t>
            </a:r>
            <a:r>
              <a:rPr lang="en-IN" i="0" dirty="0" smtClean="0">
                <a:solidFill>
                  <a:srgbClr val="92D050"/>
                </a:solidFill>
                <a:latin typeface="Times New Roman" panose="02020603050405020304" pitchFamily="18" charset="0"/>
                <a:cs typeface="Times New Roman" panose="02020603050405020304" pitchFamily="18" charset="0"/>
              </a:rPr>
              <a:t>:- </a:t>
            </a:r>
            <a:r>
              <a:rPr lang="en-US" i="0" dirty="0" smtClean="0">
                <a:solidFill>
                  <a:srgbClr val="92D050"/>
                </a:solidFill>
                <a:latin typeface="Times New Roman" panose="02020603050405020304" pitchFamily="18" charset="0"/>
                <a:cs typeface="Times New Roman" panose="02020603050405020304" pitchFamily="18" charset="0"/>
              </a:rPr>
              <a:t>Pizza sales analysis using SQL and Power BI is a robust approach for gaining           insights into sales performance and customer behavior. SQL is utilized to query the sales database, extracting  relevant data such as Unit Price, Quantity and pizza specifics. This data is then  cleaned and aggregated to       identify trends, patterns, and anomalies in pizza sales, such as peak sales times, Percentage sales by size &amp;    Category. Once the data is prepared, Power BI is employed for visualization, enabling the creation of dynamic dashboards and interactive reports.</a:t>
            </a:r>
            <a:r>
              <a:rPr lang="en-US" i="0" dirty="0">
                <a:solidFill>
                  <a:srgbClr val="92D050"/>
                </a:solidFill>
                <a:latin typeface="Times New Roman" panose="02020603050405020304" pitchFamily="18" charset="0"/>
                <a:cs typeface="Times New Roman" panose="02020603050405020304" pitchFamily="18" charset="0"/>
              </a:rPr>
              <a:t> This data is then processed to calculate key </a:t>
            </a:r>
            <a:r>
              <a:rPr lang="en-US" i="0" dirty="0" smtClean="0">
                <a:solidFill>
                  <a:srgbClr val="92D050"/>
                </a:solidFill>
                <a:latin typeface="Times New Roman" panose="02020603050405020304" pitchFamily="18" charset="0"/>
                <a:cs typeface="Times New Roman" panose="02020603050405020304" pitchFamily="18" charset="0"/>
              </a:rPr>
              <a:t> performance indicators </a:t>
            </a:r>
            <a:r>
              <a:rPr lang="en-US" i="0" dirty="0">
                <a:solidFill>
                  <a:srgbClr val="92D050"/>
                </a:solidFill>
                <a:latin typeface="Times New Roman" panose="02020603050405020304" pitchFamily="18" charset="0"/>
                <a:cs typeface="Times New Roman" panose="02020603050405020304" pitchFamily="18" charset="0"/>
              </a:rPr>
              <a:t>(KPIs) such as </a:t>
            </a:r>
            <a:r>
              <a:rPr lang="en-US" i="0" dirty="0" smtClean="0">
                <a:solidFill>
                  <a:srgbClr val="92D050"/>
                </a:solidFill>
                <a:latin typeface="Times New Roman" panose="02020603050405020304" pitchFamily="18" charset="0"/>
                <a:cs typeface="Times New Roman" panose="02020603050405020304" pitchFamily="18" charset="0"/>
              </a:rPr>
              <a:t>Total Revenue, Average Order value, Total Pizza Sold, Total Orders and Average Pizza per order. The combination of SQL for data extraction and Power BI for visualization provides a comprehensive solution for effective pizza sales analysis.</a:t>
            </a:r>
            <a:r>
              <a:rPr lang="en-IN" i="0" dirty="0" smtClean="0">
                <a:solidFill>
                  <a:srgbClr val="92D050"/>
                </a:solidFill>
                <a:latin typeface="Times New Roman" panose="02020603050405020304" pitchFamily="18" charset="0"/>
                <a:cs typeface="Times New Roman" panose="02020603050405020304" pitchFamily="18" charset="0"/>
              </a:rPr>
              <a:t>  </a:t>
            </a:r>
          </a:p>
          <a:p>
            <a:pPr marL="457200" indent="-457200" algn="just">
              <a:buFont typeface="+mj-lt"/>
              <a:buAutoNum type="alphaUcPeriod"/>
            </a:pPr>
            <a:r>
              <a:rPr lang="en-IN" b="1" i="0" dirty="0" smtClean="0">
                <a:solidFill>
                  <a:srgbClr val="92D050"/>
                </a:solidFill>
                <a:latin typeface="Arial Black" panose="020B0A04020102020204" pitchFamily="34" charset="0"/>
                <a:cs typeface="Times New Roman" panose="02020603050405020304" pitchFamily="18" charset="0"/>
              </a:rPr>
              <a:t>BEST/WORST SELLERS</a:t>
            </a:r>
            <a:r>
              <a:rPr lang="en-IN" i="0" dirty="0" smtClean="0">
                <a:solidFill>
                  <a:srgbClr val="92D050"/>
                </a:solidFill>
                <a:latin typeface="Times New Roman" panose="02020603050405020304" pitchFamily="18" charset="0"/>
                <a:cs typeface="Times New Roman" panose="02020603050405020304" pitchFamily="18" charset="0"/>
              </a:rPr>
              <a:t>:- </a:t>
            </a:r>
            <a:r>
              <a:rPr lang="en-US" i="0" dirty="0">
                <a:solidFill>
                  <a:srgbClr val="92D050"/>
                </a:solidFill>
                <a:latin typeface="Times New Roman" panose="02020603050405020304" pitchFamily="18" charset="0"/>
                <a:cs typeface="Times New Roman" panose="02020603050405020304" pitchFamily="18" charset="0"/>
              </a:rPr>
              <a:t>Analyzing the best and worst pizza sellers using SQL and Power BI involves a systematic approach to uncovering performance metrics and identifying top-performing and </a:t>
            </a:r>
            <a:r>
              <a:rPr lang="en-US" i="0" dirty="0" smtClean="0">
                <a:solidFill>
                  <a:srgbClr val="92D050"/>
                </a:solidFill>
                <a:latin typeface="Times New Roman" panose="02020603050405020304" pitchFamily="18" charset="0"/>
                <a:cs typeface="Times New Roman" panose="02020603050405020304" pitchFamily="18" charset="0"/>
              </a:rPr>
              <a:t>                         underperforming </a:t>
            </a:r>
            <a:r>
              <a:rPr lang="en-US" i="0" dirty="0">
                <a:solidFill>
                  <a:srgbClr val="92D050"/>
                </a:solidFill>
                <a:latin typeface="Times New Roman" panose="02020603050405020304" pitchFamily="18" charset="0"/>
                <a:cs typeface="Times New Roman" panose="02020603050405020304" pitchFamily="18" charset="0"/>
              </a:rPr>
              <a:t>sellers. SQL is first employed to query the sales database, retrieving data on individual seller transactions, sales volumes, and </a:t>
            </a:r>
            <a:r>
              <a:rPr lang="en-US" i="0" dirty="0" smtClean="0">
                <a:solidFill>
                  <a:srgbClr val="92D050"/>
                </a:solidFill>
                <a:latin typeface="Times New Roman" panose="02020603050405020304" pitchFamily="18" charset="0"/>
                <a:cs typeface="Times New Roman" panose="02020603050405020304" pitchFamily="18" charset="0"/>
              </a:rPr>
              <a:t>Total Revenue.. </a:t>
            </a:r>
            <a:r>
              <a:rPr lang="en-US" i="0" dirty="0">
                <a:solidFill>
                  <a:srgbClr val="92D050"/>
                </a:solidFill>
                <a:latin typeface="Times New Roman" panose="02020603050405020304" pitchFamily="18" charset="0"/>
                <a:cs typeface="Times New Roman" panose="02020603050405020304" pitchFamily="18" charset="0"/>
              </a:rPr>
              <a:t>Using Power BI, these KPIs are visualized through </a:t>
            </a:r>
            <a:r>
              <a:rPr lang="en-US" i="0" dirty="0" smtClean="0">
                <a:solidFill>
                  <a:srgbClr val="92D050"/>
                </a:solidFill>
                <a:latin typeface="Times New Roman" panose="02020603050405020304" pitchFamily="18" charset="0"/>
                <a:cs typeface="Times New Roman" panose="02020603050405020304" pitchFamily="18" charset="0"/>
              </a:rPr>
              <a:t>               interactive </a:t>
            </a:r>
            <a:r>
              <a:rPr lang="en-US" i="0" dirty="0">
                <a:solidFill>
                  <a:srgbClr val="92D050"/>
                </a:solidFill>
                <a:latin typeface="Times New Roman" panose="02020603050405020304" pitchFamily="18" charset="0"/>
                <a:cs typeface="Times New Roman" panose="02020603050405020304" pitchFamily="18" charset="0"/>
              </a:rPr>
              <a:t>dashboards and detailed reports, highlighting the best and worst performers. Visualizations such as </a:t>
            </a:r>
            <a:r>
              <a:rPr lang="en-US" i="0" dirty="0" smtClean="0">
                <a:solidFill>
                  <a:srgbClr val="92D050"/>
                </a:solidFill>
                <a:latin typeface="Times New Roman" panose="02020603050405020304" pitchFamily="18" charset="0"/>
                <a:cs typeface="Times New Roman" panose="02020603050405020304" pitchFamily="18" charset="0"/>
              </a:rPr>
              <a:t>Stacked bar charts enable </a:t>
            </a:r>
            <a:r>
              <a:rPr lang="en-US" i="0" dirty="0">
                <a:solidFill>
                  <a:srgbClr val="92D050"/>
                </a:solidFill>
                <a:latin typeface="Times New Roman" panose="02020603050405020304" pitchFamily="18" charset="0"/>
                <a:cs typeface="Times New Roman" panose="02020603050405020304" pitchFamily="18" charset="0"/>
              </a:rPr>
              <a:t>stakeholders to quickly grasp which sellers excel in terms of </a:t>
            </a:r>
            <a:r>
              <a:rPr lang="en-US" i="0" dirty="0" smtClean="0">
                <a:solidFill>
                  <a:srgbClr val="92D050"/>
                </a:solidFill>
                <a:latin typeface="Times New Roman" panose="02020603050405020304" pitchFamily="18" charset="0"/>
                <a:cs typeface="Times New Roman" panose="02020603050405020304" pitchFamily="18" charset="0"/>
              </a:rPr>
              <a:t>revenue </a:t>
            </a:r>
            <a:r>
              <a:rPr lang="en-US" i="0" dirty="0">
                <a:solidFill>
                  <a:srgbClr val="92D050"/>
                </a:solidFill>
                <a:latin typeface="Times New Roman" panose="02020603050405020304" pitchFamily="18" charset="0"/>
                <a:cs typeface="Times New Roman" panose="02020603050405020304" pitchFamily="18" charset="0"/>
              </a:rPr>
              <a:t>and customer satisfaction and which ones lag behind. This analysis helps businesses to recognize </a:t>
            </a:r>
            <a:r>
              <a:rPr lang="en-US" i="0" dirty="0" smtClean="0">
                <a:solidFill>
                  <a:srgbClr val="92D050"/>
                </a:solidFill>
                <a:latin typeface="Times New Roman" panose="02020603050405020304" pitchFamily="18" charset="0"/>
                <a:cs typeface="Times New Roman" panose="02020603050405020304" pitchFamily="18" charset="0"/>
              </a:rPr>
              <a:t>successful </a:t>
            </a:r>
            <a:r>
              <a:rPr lang="en-US" i="0" dirty="0">
                <a:solidFill>
                  <a:srgbClr val="92D050"/>
                </a:solidFill>
                <a:latin typeface="Times New Roman" panose="02020603050405020304" pitchFamily="18" charset="0"/>
                <a:cs typeface="Times New Roman" panose="02020603050405020304" pitchFamily="18" charset="0"/>
              </a:rPr>
              <a:t>strategies </a:t>
            </a:r>
            <a:r>
              <a:rPr lang="en-US" i="0" dirty="0" smtClean="0">
                <a:solidFill>
                  <a:srgbClr val="92D050"/>
                </a:solidFill>
                <a:latin typeface="Times New Roman" panose="02020603050405020304" pitchFamily="18" charset="0"/>
                <a:cs typeface="Times New Roman" panose="02020603050405020304" pitchFamily="18" charset="0"/>
              </a:rPr>
              <a:t>        employed </a:t>
            </a:r>
            <a:r>
              <a:rPr lang="en-US" i="0" dirty="0">
                <a:solidFill>
                  <a:srgbClr val="92D050"/>
                </a:solidFill>
                <a:latin typeface="Times New Roman" panose="02020603050405020304" pitchFamily="18" charset="0"/>
                <a:cs typeface="Times New Roman" panose="02020603050405020304" pitchFamily="18" charset="0"/>
              </a:rPr>
              <a:t>by top sellers, provide targeted support and training to underperformers, and </a:t>
            </a:r>
            <a:r>
              <a:rPr lang="en-US" i="0" dirty="0" smtClean="0">
                <a:solidFill>
                  <a:srgbClr val="92D050"/>
                </a:solidFill>
                <a:latin typeface="Times New Roman" panose="02020603050405020304" pitchFamily="18" charset="0"/>
                <a:cs typeface="Times New Roman" panose="02020603050405020304" pitchFamily="18" charset="0"/>
              </a:rPr>
              <a:t>  ultimately </a:t>
            </a:r>
            <a:r>
              <a:rPr lang="en-US" i="0" dirty="0">
                <a:solidFill>
                  <a:srgbClr val="92D050"/>
                </a:solidFill>
                <a:latin typeface="Times New Roman" panose="02020603050405020304" pitchFamily="18" charset="0"/>
                <a:cs typeface="Times New Roman" panose="02020603050405020304" pitchFamily="18" charset="0"/>
              </a:rPr>
              <a:t>improve </a:t>
            </a:r>
            <a:r>
              <a:rPr lang="en-US" i="0" dirty="0" smtClean="0">
                <a:solidFill>
                  <a:srgbClr val="92D050"/>
                </a:solidFill>
                <a:latin typeface="Times New Roman" panose="02020603050405020304" pitchFamily="18" charset="0"/>
                <a:cs typeface="Times New Roman" panose="02020603050405020304" pitchFamily="18" charset="0"/>
              </a:rPr>
              <a:t>  overall </a:t>
            </a:r>
            <a:r>
              <a:rPr lang="en-US" i="0" dirty="0">
                <a:solidFill>
                  <a:srgbClr val="92D050"/>
                </a:solidFill>
                <a:latin typeface="Times New Roman" panose="02020603050405020304" pitchFamily="18" charset="0"/>
                <a:cs typeface="Times New Roman" panose="02020603050405020304" pitchFamily="18" charset="0"/>
              </a:rPr>
              <a:t>sales performance and customer experience.</a:t>
            </a:r>
            <a:endParaRPr lang="en-IN" i="0" dirty="0">
              <a:solidFill>
                <a:srgbClr val="92D050"/>
              </a:solidFill>
              <a:latin typeface="Times New Roman" panose="02020603050405020304" pitchFamily="18" charset="0"/>
              <a:cs typeface="Times New Roman" panose="02020603050405020304" pitchFamily="18" charset="0"/>
            </a:endParaRPr>
          </a:p>
        </p:txBody>
      </p:sp>
      <p:sp>
        <p:nvSpPr>
          <p:cNvPr id="5" name="Flowchart: Alternate Process 4"/>
          <p:cNvSpPr/>
          <p:nvPr/>
        </p:nvSpPr>
        <p:spPr>
          <a:xfrm>
            <a:off x="2710830" y="477466"/>
            <a:ext cx="6192688" cy="864096"/>
          </a:xfrm>
          <a:prstGeom prst="flowChartAlternateProcess">
            <a:avLst/>
          </a:prstGeom>
          <a:solidFill>
            <a:schemeClr val="accent6">
              <a:lumMod val="40000"/>
              <a:lumOff val="60000"/>
            </a:schemeClr>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smtClean="0">
                <a:solidFill>
                  <a:schemeClr val="tx1">
                    <a:lumMod val="95000"/>
                    <a:lumOff val="5000"/>
                  </a:schemeClr>
                </a:solidFill>
                <a:latin typeface="Times New Roman" panose="02020603050405020304" pitchFamily="18" charset="0"/>
                <a:cs typeface="Times New Roman" panose="02020603050405020304" pitchFamily="18" charset="0"/>
              </a:rPr>
              <a:t>DATA ANALYSIS DOMAINS</a:t>
            </a:r>
            <a:endParaRPr lang="en-IN" sz="36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90120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134766" y="477466"/>
            <a:ext cx="6984776" cy="720080"/>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smtClean="0">
                <a:solidFill>
                  <a:schemeClr val="tx1"/>
                </a:solidFill>
                <a:latin typeface="Arial Rounded MT Bold" panose="020F0704030504030204" pitchFamily="34" charset="0"/>
              </a:rPr>
              <a:t>DATA DESCRIPTION</a:t>
            </a:r>
            <a:endParaRPr lang="en-IN" sz="3600" b="1" dirty="0">
              <a:solidFill>
                <a:schemeClr val="tx1"/>
              </a:solidFill>
              <a:latin typeface="Arial Rounded MT Bold" panose="020F0704030504030204" pitchFamily="34" charset="0"/>
            </a:endParaRPr>
          </a:p>
        </p:txBody>
      </p:sp>
      <p:sp>
        <p:nvSpPr>
          <p:cNvPr id="2" name="Rounded Rectangle 1"/>
          <p:cNvSpPr/>
          <p:nvPr/>
        </p:nvSpPr>
        <p:spPr>
          <a:xfrm>
            <a:off x="3862958" y="1482752"/>
            <a:ext cx="3168352" cy="61206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smtClean="0">
                <a:solidFill>
                  <a:schemeClr val="tx1"/>
                </a:solidFill>
                <a:latin typeface="Times New Roman" panose="02020603050405020304" pitchFamily="18" charset="0"/>
                <a:cs typeface="Times New Roman" panose="02020603050405020304" pitchFamily="18" charset="0"/>
              </a:rPr>
              <a:t>“</a:t>
            </a:r>
            <a:r>
              <a:rPr lang="en-IN" sz="3200" b="1" dirty="0" err="1" smtClean="0">
                <a:solidFill>
                  <a:schemeClr val="tx1"/>
                </a:solidFill>
                <a:latin typeface="Times New Roman" panose="02020603050405020304" pitchFamily="18" charset="0"/>
                <a:cs typeface="Times New Roman" panose="02020603050405020304" pitchFamily="18" charset="0"/>
              </a:rPr>
              <a:t>pizza_sales</a:t>
            </a:r>
            <a:r>
              <a:rPr lang="en-IN" sz="3200" b="1" dirty="0" smtClean="0">
                <a:solidFill>
                  <a:schemeClr val="tx1"/>
                </a:solidFill>
                <a:latin typeface="Times New Roman" panose="02020603050405020304" pitchFamily="18" charset="0"/>
                <a:cs typeface="Times New Roman" panose="02020603050405020304" pitchFamily="18" charset="0"/>
              </a:rPr>
              <a:t>”</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5" name="Rectangle 4"/>
          <p:cNvSpPr/>
          <p:nvPr/>
        </p:nvSpPr>
        <p:spPr>
          <a:xfrm>
            <a:off x="478582" y="2277666"/>
            <a:ext cx="11233248" cy="4104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u="sng" dirty="0" smtClean="0">
                <a:solidFill>
                  <a:schemeClr val="tx1"/>
                </a:solidFill>
                <a:latin typeface="Times New Roman" panose="02020603050405020304" pitchFamily="18" charset="0"/>
                <a:cs typeface="Times New Roman" panose="02020603050405020304" pitchFamily="18" charset="0"/>
              </a:rPr>
              <a:t>NAME &amp; DESCRIPTION OF THE COLUMNS</a:t>
            </a:r>
            <a:r>
              <a:rPr lang="en-US" sz="2400" b="1" dirty="0" smtClean="0">
                <a:solidFill>
                  <a:schemeClr val="tx1"/>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
            </a:pPr>
            <a:r>
              <a:rPr lang="en-IN" b="1" dirty="0" err="1" smtClean="0">
                <a:solidFill>
                  <a:schemeClr val="tx1"/>
                </a:solidFill>
                <a:latin typeface="Times New Roman" panose="02020603050405020304" pitchFamily="18" charset="0"/>
                <a:cs typeface="Times New Roman" panose="02020603050405020304" pitchFamily="18" charset="0"/>
              </a:rPr>
              <a:t>pizza_id</a:t>
            </a:r>
            <a:r>
              <a:rPr lang="en-IN" dirty="0" smtClean="0">
                <a:solidFill>
                  <a:schemeClr val="tx1"/>
                </a:solidFill>
                <a:latin typeface="Times New Roman" panose="02020603050405020304" pitchFamily="18" charset="0"/>
                <a:cs typeface="Times New Roman" panose="02020603050405020304" pitchFamily="18" charset="0"/>
              </a:rPr>
              <a:t> - </a:t>
            </a:r>
            <a:r>
              <a:rPr lang="en-US" dirty="0">
                <a:solidFill>
                  <a:schemeClr val="tx1"/>
                </a:solidFill>
                <a:latin typeface="Times New Roman" panose="02020603050405020304" pitchFamily="18" charset="0"/>
                <a:cs typeface="Times New Roman" panose="02020603050405020304" pitchFamily="18" charset="0"/>
              </a:rPr>
              <a:t>A unique identifier assigned to each distinct pizza variant available for ordering.</a:t>
            </a:r>
            <a:endParaRPr lang="en-IN" dirty="0" smtClean="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b="1" dirty="0" err="1" smtClean="0">
                <a:solidFill>
                  <a:schemeClr val="tx1"/>
                </a:solidFill>
                <a:latin typeface="Times New Roman" panose="02020603050405020304" pitchFamily="18" charset="0"/>
                <a:cs typeface="Times New Roman" panose="02020603050405020304" pitchFamily="18" charset="0"/>
              </a:rPr>
              <a:t>Order_id</a:t>
            </a:r>
            <a:r>
              <a:rPr lang="en-IN" b="1" dirty="0" smtClean="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A unique identifier for each order made, which links to multiple pizzas.</a:t>
            </a:r>
            <a:endParaRPr lang="en-IN" dirty="0" smtClean="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b="1" dirty="0" err="1" smtClean="0">
                <a:solidFill>
                  <a:schemeClr val="tx1"/>
                </a:solidFill>
                <a:latin typeface="Times New Roman" panose="02020603050405020304" pitchFamily="18" charset="0"/>
                <a:cs typeface="Times New Roman" panose="02020603050405020304" pitchFamily="18" charset="0"/>
              </a:rPr>
              <a:t>Pizza_name_id</a:t>
            </a:r>
            <a:r>
              <a:rPr lang="en-IN" dirty="0" smtClean="0">
                <a:solidFill>
                  <a:schemeClr val="tx1"/>
                </a:solidFill>
                <a:latin typeface="Times New Roman" panose="02020603050405020304" pitchFamily="18" charset="0"/>
                <a:cs typeface="Times New Roman" panose="02020603050405020304" pitchFamily="18" charset="0"/>
              </a:rPr>
              <a:t> - </a:t>
            </a:r>
            <a:r>
              <a:rPr lang="en-US" dirty="0" smtClean="0">
                <a:solidFill>
                  <a:schemeClr val="tx1"/>
                </a:solidFill>
                <a:latin typeface="Times New Roman" panose="02020603050405020304" pitchFamily="18" charset="0"/>
                <a:cs typeface="Times New Roman" panose="02020603050405020304" pitchFamily="18" charset="0"/>
              </a:rPr>
              <a:t>An identifier linking to a specific name of the pizza.</a:t>
            </a:r>
            <a:endParaRPr lang="en-IN" dirty="0" smtClean="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b="1" dirty="0" smtClean="0">
                <a:solidFill>
                  <a:schemeClr val="tx1"/>
                </a:solidFill>
                <a:latin typeface="Times New Roman" panose="02020603050405020304" pitchFamily="18" charset="0"/>
                <a:cs typeface="Times New Roman" panose="02020603050405020304" pitchFamily="18" charset="0"/>
              </a:rPr>
              <a:t>Quantity</a:t>
            </a:r>
            <a:r>
              <a:rPr lang="en-IN" dirty="0" smtClean="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Gill Sans MT" panose="020B0502020104020203" pitchFamily="34" charset="0"/>
              </a:rPr>
              <a:t>- </a:t>
            </a:r>
            <a:r>
              <a:rPr lang="en-US" dirty="0">
                <a:solidFill>
                  <a:schemeClr val="tx1"/>
                </a:solidFill>
                <a:latin typeface="Times New Roman" panose="02020603050405020304" pitchFamily="18" charset="0"/>
                <a:cs typeface="Times New Roman" panose="02020603050405020304" pitchFamily="18" charset="0"/>
              </a:rPr>
              <a:t>The number of units of a specific pizza variant ordered within an order.</a:t>
            </a:r>
            <a:endParaRPr lang="en-IN" dirty="0" smtClean="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b="1" dirty="0" err="1" smtClean="0">
                <a:solidFill>
                  <a:schemeClr val="tx1"/>
                </a:solidFill>
                <a:latin typeface="Times New Roman" panose="02020603050405020304" pitchFamily="18" charset="0"/>
                <a:cs typeface="Times New Roman" panose="02020603050405020304" pitchFamily="18" charset="0"/>
              </a:rPr>
              <a:t>Order_date</a:t>
            </a:r>
            <a:r>
              <a:rPr lang="en-IN" dirty="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The date when the order was placed.</a:t>
            </a:r>
            <a:endParaRPr lang="en-IN" dirty="0" smtClean="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b="1" dirty="0" err="1" smtClean="0">
                <a:solidFill>
                  <a:schemeClr val="tx1"/>
                </a:solidFill>
                <a:latin typeface="Times New Roman" panose="02020603050405020304" pitchFamily="18" charset="0"/>
                <a:cs typeface="Times New Roman" panose="02020603050405020304" pitchFamily="18" charset="0"/>
              </a:rPr>
              <a:t>Order_time</a:t>
            </a:r>
            <a:r>
              <a:rPr lang="en-IN" dirty="0" smtClean="0">
                <a:solidFill>
                  <a:schemeClr val="tx1"/>
                </a:solidFill>
                <a:latin typeface="Times New Roman" panose="02020603050405020304" pitchFamily="18" charset="0"/>
                <a:cs typeface="Times New Roman" panose="02020603050405020304" pitchFamily="18" charset="0"/>
              </a:rPr>
              <a:t> - </a:t>
            </a:r>
            <a:r>
              <a:rPr lang="en-US" dirty="0">
                <a:solidFill>
                  <a:schemeClr val="tx1"/>
                </a:solidFill>
                <a:latin typeface="Times New Roman" panose="02020603050405020304" pitchFamily="18" charset="0"/>
                <a:cs typeface="Times New Roman" panose="02020603050405020304" pitchFamily="18" charset="0"/>
              </a:rPr>
              <a:t>The time when the order was placed.</a:t>
            </a:r>
            <a:endParaRPr lang="en-IN" dirty="0" smtClean="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b="1" dirty="0" err="1" smtClean="0">
                <a:solidFill>
                  <a:schemeClr val="tx1"/>
                </a:solidFill>
                <a:latin typeface="Times New Roman" panose="02020603050405020304" pitchFamily="18" charset="0"/>
                <a:cs typeface="Times New Roman" panose="02020603050405020304" pitchFamily="18" charset="0"/>
              </a:rPr>
              <a:t>Unit_price</a:t>
            </a:r>
            <a:r>
              <a:rPr lang="en-IN" dirty="0" smtClean="0">
                <a:solidFill>
                  <a:schemeClr val="tx1"/>
                </a:solidFill>
                <a:latin typeface="Times New Roman" panose="02020603050405020304" pitchFamily="18" charset="0"/>
                <a:cs typeface="Times New Roman" panose="02020603050405020304" pitchFamily="18" charset="0"/>
              </a:rPr>
              <a:t> - </a:t>
            </a:r>
            <a:r>
              <a:rPr lang="en-US" dirty="0">
                <a:solidFill>
                  <a:schemeClr val="tx1"/>
                </a:solidFill>
                <a:latin typeface="Times New Roman" panose="02020603050405020304" pitchFamily="18" charset="0"/>
                <a:cs typeface="Times New Roman" panose="02020603050405020304" pitchFamily="18" charset="0"/>
              </a:rPr>
              <a:t>The cost of a single unit of the specific pizza variant.</a:t>
            </a:r>
            <a:endParaRPr lang="en-IN" dirty="0" smtClean="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b="1" dirty="0" err="1" smtClean="0">
                <a:solidFill>
                  <a:schemeClr val="tx1"/>
                </a:solidFill>
                <a:latin typeface="Times New Roman" panose="02020603050405020304" pitchFamily="18" charset="0"/>
                <a:cs typeface="Times New Roman" panose="02020603050405020304" pitchFamily="18" charset="0"/>
              </a:rPr>
              <a:t>Total_price</a:t>
            </a:r>
            <a:r>
              <a:rPr lang="en-IN" b="1" dirty="0" smtClean="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The aggregated cost of all units of a specific pizza variant in an order.</a:t>
            </a:r>
            <a:endParaRPr lang="en-IN" dirty="0" smtClean="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b="1" dirty="0" err="1" smtClean="0">
                <a:solidFill>
                  <a:schemeClr val="tx1"/>
                </a:solidFill>
                <a:latin typeface="Times New Roman" panose="02020603050405020304" pitchFamily="18" charset="0"/>
                <a:cs typeface="Times New Roman" panose="02020603050405020304" pitchFamily="18" charset="0"/>
              </a:rPr>
              <a:t>Pizza_size</a:t>
            </a:r>
            <a:r>
              <a:rPr lang="en-IN" dirty="0" smtClean="0">
                <a:solidFill>
                  <a:schemeClr val="tx1"/>
                </a:solidFill>
                <a:latin typeface="Times New Roman" panose="02020603050405020304" pitchFamily="18" charset="0"/>
                <a:cs typeface="Times New Roman" panose="02020603050405020304" pitchFamily="18" charset="0"/>
              </a:rPr>
              <a:t> - </a:t>
            </a:r>
            <a:r>
              <a:rPr lang="en-US" dirty="0">
                <a:solidFill>
                  <a:schemeClr val="tx1"/>
                </a:solidFill>
                <a:latin typeface="Times New Roman" panose="02020603050405020304" pitchFamily="18" charset="0"/>
                <a:cs typeface="Times New Roman" panose="02020603050405020304" pitchFamily="18" charset="0"/>
              </a:rPr>
              <a:t>The aggregated cost of all units of a specific pizza variant in an order.</a:t>
            </a:r>
            <a:endParaRPr lang="en-IN" dirty="0" smtClean="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b="1" dirty="0" err="1" smtClean="0">
                <a:solidFill>
                  <a:schemeClr val="tx1"/>
                </a:solidFill>
                <a:latin typeface="Times New Roman" panose="02020603050405020304" pitchFamily="18" charset="0"/>
                <a:cs typeface="Times New Roman" panose="02020603050405020304" pitchFamily="18" charset="0"/>
              </a:rPr>
              <a:t>Pizza_category</a:t>
            </a:r>
            <a:r>
              <a:rPr lang="en-IN" dirty="0" smtClean="0">
                <a:solidFill>
                  <a:schemeClr val="tx1"/>
                </a:solidFill>
                <a:latin typeface="Times New Roman" panose="02020603050405020304" pitchFamily="18" charset="0"/>
                <a:cs typeface="Times New Roman" panose="02020603050405020304" pitchFamily="18" charset="0"/>
              </a:rPr>
              <a:t> - </a:t>
            </a:r>
            <a:r>
              <a:rPr lang="en-US" dirty="0">
                <a:solidFill>
                  <a:schemeClr val="tx1"/>
                </a:solidFill>
                <a:latin typeface="Times New Roman" panose="02020603050405020304" pitchFamily="18" charset="0"/>
                <a:cs typeface="Times New Roman" panose="02020603050405020304" pitchFamily="18" charset="0"/>
              </a:rPr>
              <a:t>Indicates the category of the pizza, such as vegetarian, non-vegetarian, etc.</a:t>
            </a:r>
            <a:endParaRPr lang="en-IN" dirty="0" smtClean="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b="1" dirty="0" err="1" smtClean="0">
                <a:solidFill>
                  <a:schemeClr val="tx1"/>
                </a:solidFill>
                <a:latin typeface="Times New Roman" panose="02020603050405020304" pitchFamily="18" charset="0"/>
                <a:cs typeface="Times New Roman" panose="02020603050405020304" pitchFamily="18" charset="0"/>
              </a:rPr>
              <a:t>Pizza_ingredients</a:t>
            </a:r>
            <a:r>
              <a:rPr lang="en-IN" dirty="0" smtClean="0">
                <a:solidFill>
                  <a:schemeClr val="tx1"/>
                </a:solidFill>
                <a:latin typeface="Times New Roman" panose="02020603050405020304" pitchFamily="18" charset="0"/>
                <a:cs typeface="Times New Roman" panose="02020603050405020304" pitchFamily="18" charset="0"/>
              </a:rPr>
              <a:t> - </a:t>
            </a:r>
            <a:r>
              <a:rPr lang="en-US" dirty="0">
                <a:solidFill>
                  <a:schemeClr val="tx1"/>
                </a:solidFill>
                <a:latin typeface="Times New Roman" panose="02020603050405020304" pitchFamily="18" charset="0"/>
                <a:cs typeface="Times New Roman" panose="02020603050405020304" pitchFamily="18" charset="0"/>
              </a:rPr>
              <a:t>Provides a list or description of the ingredients used in the pizza.</a:t>
            </a:r>
            <a:endParaRPr lang="en-IN" dirty="0" smtClean="0">
              <a:solidFill>
                <a:schemeClr val="tx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b="1" dirty="0" err="1" smtClean="0">
                <a:solidFill>
                  <a:schemeClr val="tx1"/>
                </a:solidFill>
                <a:latin typeface="Times New Roman" panose="02020603050405020304" pitchFamily="18" charset="0"/>
                <a:cs typeface="Times New Roman" panose="02020603050405020304" pitchFamily="18" charset="0"/>
              </a:rPr>
              <a:t>Pizza_name</a:t>
            </a:r>
            <a:r>
              <a:rPr lang="en-IN" dirty="0" smtClean="0">
                <a:solidFill>
                  <a:schemeClr val="tx1"/>
                </a:solidFill>
                <a:latin typeface="Times New Roman" panose="02020603050405020304" pitchFamily="18" charset="0"/>
                <a:cs typeface="Times New Roman" panose="02020603050405020304" pitchFamily="18" charset="0"/>
              </a:rPr>
              <a:t> - </a:t>
            </a:r>
            <a:r>
              <a:rPr lang="en-US" dirty="0">
                <a:solidFill>
                  <a:schemeClr val="tx1"/>
                </a:solidFill>
                <a:latin typeface="Times New Roman" panose="02020603050405020304" pitchFamily="18" charset="0"/>
                <a:cs typeface="Times New Roman" panose="02020603050405020304" pitchFamily="18" charset="0"/>
              </a:rPr>
              <a:t>Specifies the name of the specific pizza variant ordered.</a:t>
            </a:r>
            <a:endParaRPr lang="en-IN"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내용 개체 틀 4"/>
          <p:cNvSpPr>
            <a:spLocks noGrp="1"/>
          </p:cNvSpPr>
          <p:nvPr>
            <p:ph idx="1"/>
          </p:nvPr>
        </p:nvSpPr>
        <p:spPr>
          <a:xfrm>
            <a:off x="550590" y="1413570"/>
            <a:ext cx="10971372" cy="4824535"/>
          </a:xfrm>
          <a:ln>
            <a:noFill/>
          </a:ln>
        </p:spPr>
        <p:txBody>
          <a:bodyPr>
            <a:normAutofit/>
          </a:bodyPr>
          <a:lstStyle/>
          <a:p>
            <a:pPr algn="just">
              <a:buFont typeface="Arial" panose="020B0604020202020204" pitchFamily="34" charset="0"/>
              <a:buChar char="•"/>
            </a:pPr>
            <a:r>
              <a:rPr lang="en-US" altLang="en-US" sz="2400" i="0" dirty="0">
                <a:solidFill>
                  <a:schemeClr val="bg1"/>
                </a:solidFill>
                <a:latin typeface="Times New Roman" panose="02020603050405020304" pitchFamily="18" charset="0"/>
                <a:cs typeface="Times New Roman" panose="02020603050405020304" pitchFamily="18" charset="0"/>
              </a:rPr>
              <a:t>This dataset contain detailed information about pizza orders, including specifics </a:t>
            </a:r>
            <a:r>
              <a:rPr lang="en-US" altLang="en-US" sz="2400" i="0" dirty="0" smtClean="0">
                <a:solidFill>
                  <a:schemeClr val="bg1"/>
                </a:solidFill>
                <a:latin typeface="Times New Roman" panose="02020603050405020304" pitchFamily="18" charset="0"/>
                <a:cs typeface="Times New Roman" panose="02020603050405020304" pitchFamily="18" charset="0"/>
              </a:rPr>
              <a:t>about </a:t>
            </a:r>
          </a:p>
          <a:p>
            <a:pPr marL="0" indent="0" algn="just"/>
            <a:r>
              <a:rPr lang="en-US" altLang="en-US" sz="2400" i="0" dirty="0">
                <a:solidFill>
                  <a:schemeClr val="bg1"/>
                </a:solidFill>
                <a:latin typeface="Times New Roman" panose="02020603050405020304" pitchFamily="18" charset="0"/>
                <a:cs typeface="Times New Roman" panose="02020603050405020304" pitchFamily="18" charset="0"/>
              </a:rPr>
              <a:t> </a:t>
            </a:r>
            <a:r>
              <a:rPr lang="en-US" altLang="en-US" sz="2400" i="0" dirty="0" smtClean="0">
                <a:solidFill>
                  <a:schemeClr val="bg1"/>
                </a:solidFill>
                <a:latin typeface="Times New Roman" panose="02020603050405020304" pitchFamily="18" charset="0"/>
                <a:cs typeface="Times New Roman" panose="02020603050405020304" pitchFamily="18" charset="0"/>
              </a:rPr>
              <a:t>     the pizza variants, quantities</a:t>
            </a:r>
            <a:r>
              <a:rPr lang="en-US" altLang="en-US" sz="2400" i="0" dirty="0">
                <a:solidFill>
                  <a:schemeClr val="bg1"/>
                </a:solidFill>
                <a:latin typeface="Times New Roman" panose="02020603050405020304" pitchFamily="18" charset="0"/>
                <a:cs typeface="Times New Roman" panose="02020603050405020304" pitchFamily="18" charset="0"/>
              </a:rPr>
              <a:t>, pricing, dates, times, and categorization details</a:t>
            </a:r>
            <a:r>
              <a:rPr lang="en-US" altLang="en-US" sz="2400" i="0" dirty="0" smtClean="0">
                <a:solidFill>
                  <a:schemeClr val="bg1"/>
                </a:solidFill>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altLang="ko-KR" sz="2400" i="0" dirty="0">
                <a:solidFill>
                  <a:schemeClr val="bg1"/>
                </a:solidFill>
                <a:latin typeface="Times New Roman" panose="02020603050405020304" pitchFamily="18" charset="0"/>
                <a:cs typeface="Times New Roman" panose="02020603050405020304" pitchFamily="18" charset="0"/>
              </a:rPr>
              <a:t>The final result is displayed below after the raw data is fed into SQL and certain columns, such as </a:t>
            </a:r>
            <a:r>
              <a:rPr lang="en-US" altLang="ko-KR" sz="2400" i="0" dirty="0" err="1">
                <a:solidFill>
                  <a:schemeClr val="bg1"/>
                </a:solidFill>
                <a:latin typeface="Times New Roman" panose="02020603050405020304" pitchFamily="18" charset="0"/>
                <a:cs typeface="Times New Roman" panose="02020603050405020304" pitchFamily="18" charset="0"/>
              </a:rPr>
              <a:t>order_date</a:t>
            </a:r>
            <a:r>
              <a:rPr lang="en-US" altLang="ko-KR" sz="2400" i="0" dirty="0">
                <a:solidFill>
                  <a:schemeClr val="bg1"/>
                </a:solidFill>
                <a:latin typeface="Times New Roman" panose="02020603050405020304" pitchFamily="18" charset="0"/>
                <a:cs typeface="Times New Roman" panose="02020603050405020304" pitchFamily="18" charset="0"/>
              </a:rPr>
              <a:t> and </a:t>
            </a:r>
            <a:r>
              <a:rPr lang="en-US" altLang="ko-KR" sz="2400" i="0" dirty="0" err="1">
                <a:solidFill>
                  <a:schemeClr val="bg1"/>
                </a:solidFill>
                <a:latin typeface="Times New Roman" panose="02020603050405020304" pitchFamily="18" charset="0"/>
                <a:cs typeface="Times New Roman" panose="02020603050405020304" pitchFamily="18" charset="0"/>
              </a:rPr>
              <a:t>order_time</a:t>
            </a:r>
            <a:r>
              <a:rPr lang="en-US" altLang="ko-KR" sz="2400" i="0" dirty="0">
                <a:solidFill>
                  <a:schemeClr val="bg1"/>
                </a:solidFill>
                <a:latin typeface="Times New Roman" panose="02020603050405020304" pitchFamily="18" charset="0"/>
                <a:cs typeface="Times New Roman" panose="02020603050405020304" pitchFamily="18" charset="0"/>
              </a:rPr>
              <a:t>, have had their data types altered.</a:t>
            </a:r>
            <a:endParaRPr lang="ko-KR" altLang="en-US" sz="2400" i="0" dirty="0">
              <a:solidFill>
                <a:schemeClr val="bg1"/>
              </a:solidFill>
              <a:latin typeface="Times New Roman" panose="02020603050405020304" pitchFamily="18" charset="0"/>
              <a:cs typeface="Times New Roman" panose="02020603050405020304" pitchFamily="18" charset="0"/>
            </a:endParaRPr>
          </a:p>
        </p:txBody>
      </p:sp>
      <p:sp>
        <p:nvSpPr>
          <p:cNvPr id="4" name="Flowchart: Alternate Process 3"/>
          <p:cNvSpPr/>
          <p:nvPr/>
        </p:nvSpPr>
        <p:spPr>
          <a:xfrm>
            <a:off x="2206774" y="477466"/>
            <a:ext cx="6912768" cy="793068"/>
          </a:xfrm>
          <a:prstGeom prst="flowChartAlternateProcess">
            <a:avLst/>
          </a:prstGeom>
          <a:solidFill>
            <a:schemeClr val="bg1"/>
          </a:solid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smtClean="0">
                <a:solidFill>
                  <a:schemeClr val="tx1"/>
                </a:solidFill>
                <a:latin typeface="Times New Roman" panose="02020603050405020304" pitchFamily="18" charset="0"/>
                <a:cs typeface="Times New Roman" panose="02020603050405020304" pitchFamily="18" charset="0"/>
              </a:rPr>
              <a:t>SQL ANALYSIS (QUERIES)</a:t>
            </a:r>
            <a:endParaRPr lang="en-IN" sz="4000" b="1"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583" y="3430588"/>
            <a:ext cx="11233247" cy="3075045"/>
          </a:xfrm>
          <a:prstGeom prst="rect">
            <a:avLst/>
          </a:prstGeom>
          <a:solidFill>
            <a:schemeClr val="tx1">
              <a:lumMod val="85000"/>
              <a:lumOff val="15000"/>
            </a:schemeClr>
          </a:solidFill>
          <a:ln w="38100">
            <a:solidFill>
              <a:schemeClr val="accent2">
                <a:lumMod val="50000"/>
              </a:schemeClr>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574" y="3477411"/>
            <a:ext cx="6577700" cy="2903095"/>
          </a:xfrm>
          <a:ln w="38100">
            <a:solidFill>
              <a:schemeClr val="tx1"/>
            </a:solidFill>
          </a:ln>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630" y="3512789"/>
            <a:ext cx="1551363" cy="459192"/>
          </a:xfrm>
          <a:prstGeom prst="rect">
            <a:avLst/>
          </a:prstGeom>
          <a:ln w="38100">
            <a:solidFill>
              <a:schemeClr val="tx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1630" y="4112595"/>
            <a:ext cx="1533739" cy="447737"/>
          </a:xfrm>
          <a:prstGeom prst="rect">
            <a:avLst/>
          </a:prstGeom>
          <a:ln w="38100">
            <a:solidFill>
              <a:schemeClr val="tx1"/>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2104" y="4686038"/>
            <a:ext cx="1543265" cy="485843"/>
          </a:xfrm>
          <a:prstGeom prst="rect">
            <a:avLst/>
          </a:prstGeom>
          <a:ln w="38100">
            <a:solidFill>
              <a:srgbClr val="222222"/>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4007" y="5297587"/>
            <a:ext cx="1551362" cy="457264"/>
          </a:xfrm>
          <a:prstGeom prst="rect">
            <a:avLst/>
          </a:prstGeom>
          <a:ln w="38100">
            <a:solidFill>
              <a:schemeClr val="tx1"/>
            </a:solid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6580" y="5880557"/>
            <a:ext cx="1533739" cy="473420"/>
          </a:xfrm>
          <a:prstGeom prst="rect">
            <a:avLst/>
          </a:prstGeom>
          <a:ln w="38100">
            <a:solidFill>
              <a:schemeClr val="tx1"/>
            </a:solidFill>
          </a:ln>
        </p:spPr>
      </p:pic>
      <p:sp>
        <p:nvSpPr>
          <p:cNvPr id="12" name="Right Arrow Callout 11"/>
          <p:cNvSpPr/>
          <p:nvPr/>
        </p:nvSpPr>
        <p:spPr>
          <a:xfrm>
            <a:off x="7128290" y="3912264"/>
            <a:ext cx="2639324" cy="1872208"/>
          </a:xfrm>
          <a:prstGeom prst="rightArrowCallout">
            <a:avLst/>
          </a:prstGeom>
          <a:solidFill>
            <a:srgbClr val="FFCE3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1" dirty="0" smtClean="0">
                <a:solidFill>
                  <a:srgbClr val="222222"/>
                </a:solidFill>
                <a:latin typeface="Times New Roman" panose="02020603050405020304" pitchFamily="18" charset="0"/>
                <a:cs typeface="Times New Roman" panose="02020603050405020304" pitchFamily="18" charset="0"/>
              </a:rPr>
              <a:t>OUTPUTS:-</a:t>
            </a:r>
            <a:endParaRPr lang="en-IN" sz="2200" b="1" dirty="0">
              <a:solidFill>
                <a:srgbClr val="222222"/>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34566" y="1078124"/>
            <a:ext cx="11128427" cy="2708434"/>
          </a:xfrm>
          <a:prstGeom prst="rect">
            <a:avLst/>
          </a:prstGeom>
          <a:noFill/>
        </p:spPr>
        <p:txBody>
          <a:bodyPr wrap="square" rtlCol="0">
            <a:spAutoFit/>
          </a:bodyPr>
          <a:lstStyle/>
          <a:p>
            <a:pPr marL="457200" indent="-457200" algn="just">
              <a:buAutoNum type="arabicPeriod"/>
            </a:pPr>
            <a:r>
              <a:rPr lang="en-IN" sz="2200" b="1" dirty="0" smtClean="0">
                <a:solidFill>
                  <a:schemeClr val="bg1"/>
                </a:solidFill>
                <a:latin typeface="Times New Roman" panose="02020603050405020304" pitchFamily="18" charset="0"/>
                <a:cs typeface="Times New Roman" panose="02020603050405020304" pitchFamily="18" charset="0"/>
              </a:rPr>
              <a:t>Total Revenue</a:t>
            </a:r>
            <a:r>
              <a:rPr lang="en-IN" dirty="0" smtClean="0">
                <a:solidFill>
                  <a:schemeClr val="bg1"/>
                </a:solidFill>
                <a:latin typeface="Times New Roman" panose="02020603050405020304" pitchFamily="18" charset="0"/>
                <a:cs typeface="Times New Roman" panose="02020603050405020304" pitchFamily="18" charset="0"/>
              </a:rPr>
              <a:t>: The sum of the total price of all pizza orders.</a:t>
            </a:r>
          </a:p>
          <a:p>
            <a:pPr marL="457200" indent="-457200" algn="just">
              <a:buAutoNum type="arabicPeriod"/>
            </a:pPr>
            <a:r>
              <a:rPr lang="en-IN" sz="2200" b="1" dirty="0" smtClean="0">
                <a:solidFill>
                  <a:schemeClr val="bg1"/>
                </a:solidFill>
                <a:latin typeface="Times New Roman" panose="02020603050405020304" pitchFamily="18" charset="0"/>
                <a:cs typeface="Times New Roman" panose="02020603050405020304" pitchFamily="18" charset="0"/>
              </a:rPr>
              <a:t>Average Order value</a:t>
            </a:r>
            <a:r>
              <a:rPr lang="en-IN" dirty="0" smtClean="0">
                <a:solidFill>
                  <a:schemeClr val="bg1"/>
                </a:solidFill>
                <a:latin typeface="Times New Roman" panose="02020603050405020304" pitchFamily="18" charset="0"/>
                <a:cs typeface="Times New Roman" panose="02020603050405020304" pitchFamily="18" charset="0"/>
              </a:rPr>
              <a:t>: The average amount spent per order, calculated by dividing the total revenue by the total number of orders.</a:t>
            </a:r>
          </a:p>
          <a:p>
            <a:pPr marL="457200" indent="-457200" algn="just">
              <a:buAutoNum type="arabicPeriod"/>
            </a:pPr>
            <a:r>
              <a:rPr lang="en-IN" sz="2200" b="1" dirty="0" smtClean="0">
                <a:solidFill>
                  <a:schemeClr val="bg1"/>
                </a:solidFill>
                <a:latin typeface="Times New Roman" panose="02020603050405020304" pitchFamily="18" charset="0"/>
                <a:cs typeface="Times New Roman" panose="02020603050405020304" pitchFamily="18" charset="0"/>
              </a:rPr>
              <a:t>Total Pizzas Sold</a:t>
            </a:r>
            <a:r>
              <a:rPr lang="en-IN" dirty="0" smtClean="0">
                <a:solidFill>
                  <a:schemeClr val="bg1"/>
                </a:solidFill>
                <a:latin typeface="Times New Roman" panose="02020603050405020304" pitchFamily="18" charset="0"/>
                <a:cs typeface="Times New Roman" panose="02020603050405020304" pitchFamily="18" charset="0"/>
              </a:rPr>
              <a:t>: The Sum Of the quantities of all pizza sold.</a:t>
            </a:r>
          </a:p>
          <a:p>
            <a:pPr marL="457200" indent="-457200" algn="just">
              <a:buAutoNum type="arabicPeriod"/>
            </a:pPr>
            <a:r>
              <a:rPr lang="en-IN" sz="2200" b="1" dirty="0" smtClean="0">
                <a:solidFill>
                  <a:schemeClr val="bg1"/>
                </a:solidFill>
                <a:latin typeface="Times New Roman" panose="02020603050405020304" pitchFamily="18" charset="0"/>
                <a:cs typeface="Times New Roman" panose="02020603050405020304" pitchFamily="18" charset="0"/>
              </a:rPr>
              <a:t>Total Orders</a:t>
            </a:r>
            <a:r>
              <a:rPr lang="en-IN" dirty="0" smtClean="0">
                <a:solidFill>
                  <a:schemeClr val="bg1"/>
                </a:solidFill>
                <a:latin typeface="Times New Roman" panose="02020603050405020304" pitchFamily="18" charset="0"/>
                <a:cs typeface="Times New Roman" panose="02020603050405020304" pitchFamily="18" charset="0"/>
              </a:rPr>
              <a:t>: The total number of orders placed.</a:t>
            </a:r>
          </a:p>
          <a:p>
            <a:pPr marL="457200" indent="-457200" algn="just">
              <a:buAutoNum type="arabicPeriod"/>
            </a:pPr>
            <a:r>
              <a:rPr lang="en-IN" sz="2200" b="1" dirty="0" smtClean="0">
                <a:solidFill>
                  <a:schemeClr val="bg1"/>
                </a:solidFill>
                <a:latin typeface="Times New Roman" panose="02020603050405020304" pitchFamily="18" charset="0"/>
                <a:cs typeface="Times New Roman" panose="02020603050405020304" pitchFamily="18" charset="0"/>
              </a:rPr>
              <a:t>Average Pizzas Per Order</a:t>
            </a:r>
            <a:r>
              <a:rPr lang="en-IN" dirty="0" smtClean="0">
                <a:solidFill>
                  <a:schemeClr val="bg1"/>
                </a:solidFill>
                <a:latin typeface="Times New Roman" panose="02020603050405020304" pitchFamily="18" charset="0"/>
                <a:cs typeface="Times New Roman" panose="02020603050405020304" pitchFamily="18" charset="0"/>
              </a:rPr>
              <a:t>: The average number of pizzas sold per order, calculated by dividing the total number of pizzas sold by the total number of orders.</a:t>
            </a:r>
          </a:p>
          <a:p>
            <a:pPr marL="457200" indent="-457200">
              <a:buAutoNum type="arabicPeriod"/>
            </a:pPr>
            <a:endParaRPr lang="en-IN" dirty="0"/>
          </a:p>
        </p:txBody>
      </p:sp>
      <p:sp>
        <p:nvSpPr>
          <p:cNvPr id="6" name="Rounded Rectangle 5"/>
          <p:cNvSpPr/>
          <p:nvPr/>
        </p:nvSpPr>
        <p:spPr>
          <a:xfrm>
            <a:off x="2566814" y="358805"/>
            <a:ext cx="5616624" cy="672666"/>
          </a:xfrm>
          <a:prstGeom prst="roundRect">
            <a:avLst/>
          </a:prstGeom>
          <a:solidFill>
            <a:srgbClr val="FFFF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222222"/>
                </a:solidFill>
                <a:latin typeface="Times New Roman" panose="02020603050405020304" pitchFamily="18" charset="0"/>
                <a:cs typeface="Times New Roman" panose="02020603050405020304" pitchFamily="18" charset="0"/>
              </a:rPr>
              <a:t>IMPORTANT KPI’S CALCULATIONS </a:t>
            </a:r>
            <a:endParaRPr lang="en-IN" sz="2400" b="1" dirty="0">
              <a:solidFill>
                <a:srgbClr val="2222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268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7286" y="3226146"/>
            <a:ext cx="4086795" cy="1038370"/>
          </a:xfrm>
          <a:ln w="38100">
            <a:solidFill>
              <a:srgbClr val="C00000"/>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438" y="3213770"/>
            <a:ext cx="5565493" cy="1141829"/>
          </a:xfrm>
          <a:prstGeom prst="rect">
            <a:avLst/>
          </a:prstGeom>
          <a:ln w="38100">
            <a:solidFill>
              <a:srgbClr val="C00000"/>
            </a:solid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86" y="4672526"/>
            <a:ext cx="1829055" cy="1686160"/>
          </a:xfrm>
          <a:prstGeom prst="rect">
            <a:avLst/>
          </a:prstGeom>
          <a:ln w="38100">
            <a:solidFill>
              <a:schemeClr val="bg2">
                <a:lumMod val="50000"/>
              </a:schemeClr>
            </a:solid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5296" y="4518092"/>
            <a:ext cx="1836763" cy="1995029"/>
          </a:xfrm>
          <a:prstGeom prst="rect">
            <a:avLst/>
          </a:prstGeom>
          <a:ln w="38100">
            <a:solidFill>
              <a:srgbClr val="FF0000"/>
            </a:solidFill>
          </a:ln>
        </p:spPr>
      </p:pic>
      <p:sp>
        <p:nvSpPr>
          <p:cNvPr id="5" name="Left-Right Arrow 4"/>
          <p:cNvSpPr/>
          <p:nvPr/>
        </p:nvSpPr>
        <p:spPr>
          <a:xfrm>
            <a:off x="4078270" y="4926898"/>
            <a:ext cx="3169064" cy="1008112"/>
          </a:xfrm>
          <a:prstGeom prst="leftRightArrow">
            <a:avLst/>
          </a:prstGeom>
          <a:solidFill>
            <a:srgbClr val="FFCE33"/>
          </a:solidFill>
          <a:ln>
            <a:solidFill>
              <a:srgbClr val="00A9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C00000"/>
                </a:solidFill>
                <a:latin typeface="Times New Roman" panose="02020603050405020304" pitchFamily="18" charset="0"/>
                <a:cs typeface="Times New Roman" panose="02020603050405020304" pitchFamily="18" charset="0"/>
              </a:rPr>
              <a:t>OUTPUTS:-</a:t>
            </a:r>
            <a:endParaRPr lang="en-IN" sz="2400" b="1" dirty="0">
              <a:solidFill>
                <a:srgbClr val="C0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406574" y="1687141"/>
            <a:ext cx="10998520" cy="1384995"/>
          </a:xfrm>
          <a:prstGeom prst="rect">
            <a:avLst/>
          </a:prstGeom>
          <a:noFill/>
        </p:spPr>
        <p:txBody>
          <a:bodyPr wrap="square" rtlCol="0">
            <a:spAutoFit/>
          </a:bodyPr>
          <a:lstStyle/>
          <a:p>
            <a:pPr marL="342900" indent="-342900" algn="just">
              <a:buFont typeface="Wingdings" panose="05000000000000000000" pitchFamily="2" charset="2"/>
              <a:buChar char="Ø"/>
            </a:pPr>
            <a:r>
              <a:rPr lang="en-IN" sz="2200" b="1" dirty="0" smtClean="0">
                <a:solidFill>
                  <a:schemeClr val="bg1"/>
                </a:solidFill>
                <a:latin typeface="Times New Roman" panose="02020603050405020304" pitchFamily="18" charset="0"/>
                <a:cs typeface="Times New Roman" panose="02020603050405020304" pitchFamily="18" charset="0"/>
              </a:rPr>
              <a:t>Daily Trends for Total Orders</a:t>
            </a:r>
            <a:r>
              <a:rPr lang="en-IN" dirty="0" smtClean="0">
                <a:solidFill>
                  <a:schemeClr val="bg1"/>
                </a:solidFill>
                <a:latin typeface="Times New Roman" panose="02020603050405020304" pitchFamily="18" charset="0"/>
                <a:cs typeface="Times New Roman" panose="02020603050405020304" pitchFamily="18" charset="0"/>
              </a:rPr>
              <a:t>: The number below displays the daily trend over a specific time     period. This will help us to identify any pattern in order volumes on a daily basis.</a:t>
            </a:r>
          </a:p>
          <a:p>
            <a:pPr marL="342900" indent="-342900" algn="just">
              <a:buFont typeface="Wingdings" panose="05000000000000000000" pitchFamily="2" charset="2"/>
              <a:buChar char="Ø"/>
            </a:pPr>
            <a:r>
              <a:rPr lang="en-IN" sz="2200" b="1" dirty="0" smtClean="0">
                <a:solidFill>
                  <a:schemeClr val="bg1"/>
                </a:solidFill>
                <a:latin typeface="Times New Roman" panose="02020603050405020304" pitchFamily="18" charset="0"/>
                <a:cs typeface="Times New Roman" panose="02020603050405020304" pitchFamily="18" charset="0"/>
              </a:rPr>
              <a:t>Monthly Trends for Total Orders</a:t>
            </a:r>
            <a:r>
              <a:rPr lang="en-IN" dirty="0" smtClean="0">
                <a:solidFill>
                  <a:schemeClr val="bg1"/>
                </a:solidFill>
                <a:latin typeface="Times New Roman" panose="02020603050405020304" pitchFamily="18" charset="0"/>
                <a:cs typeface="Times New Roman" panose="02020603050405020304" pitchFamily="18" charset="0"/>
              </a:rPr>
              <a:t>: The number below displays monthly trend over a specific time period . This will help us to identify and pattern in order volumes on a monthly basis</a:t>
            </a:r>
            <a:r>
              <a:rPr lang="en-IN" dirty="0" smtClean="0">
                <a:solidFill>
                  <a:schemeClr val="bg1"/>
                </a:solidFill>
              </a:rPr>
              <a:t>.</a:t>
            </a:r>
            <a:endParaRPr lang="en-IN" dirty="0">
              <a:solidFill>
                <a:schemeClr val="bg1"/>
              </a:solidFill>
            </a:endParaRPr>
          </a:p>
        </p:txBody>
      </p:sp>
      <p:sp>
        <p:nvSpPr>
          <p:cNvPr id="9" name="Rectangle 8"/>
          <p:cNvSpPr/>
          <p:nvPr/>
        </p:nvSpPr>
        <p:spPr>
          <a:xfrm>
            <a:off x="2469242" y="5142922"/>
            <a:ext cx="1528861" cy="576064"/>
          </a:xfrm>
          <a:prstGeom prst="rect">
            <a:avLst/>
          </a:prstGeom>
          <a:solidFill>
            <a:srgbClr val="00A9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FFFF00"/>
                </a:solidFill>
                <a:latin typeface="Times New Roman" panose="02020603050405020304" pitchFamily="18" charset="0"/>
                <a:cs typeface="Times New Roman" panose="02020603050405020304" pitchFamily="18" charset="0"/>
              </a:rPr>
              <a:t>Daily Trend</a:t>
            </a:r>
            <a:r>
              <a:rPr lang="en-IN" dirty="0" smtClean="0">
                <a:solidFill>
                  <a:srgbClr val="FFFF00"/>
                </a:solidFill>
              </a:rPr>
              <a:t>s</a:t>
            </a:r>
            <a:endParaRPr lang="en-IN" dirty="0">
              <a:solidFill>
                <a:srgbClr val="FFFF00"/>
              </a:solidFill>
            </a:endParaRPr>
          </a:p>
        </p:txBody>
      </p:sp>
      <p:sp>
        <p:nvSpPr>
          <p:cNvPr id="10" name="Rectangle 9"/>
          <p:cNvSpPr/>
          <p:nvPr/>
        </p:nvSpPr>
        <p:spPr>
          <a:xfrm>
            <a:off x="7390235" y="5178926"/>
            <a:ext cx="1827939" cy="504056"/>
          </a:xfrm>
          <a:prstGeom prst="rect">
            <a:avLst/>
          </a:prstGeom>
          <a:solidFill>
            <a:srgbClr val="00A9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FFFF00"/>
                </a:solidFill>
                <a:latin typeface="Times New Roman" panose="02020603050405020304" pitchFamily="18" charset="0"/>
                <a:cs typeface="Times New Roman" panose="02020603050405020304" pitchFamily="18" charset="0"/>
              </a:rPr>
              <a:t>Monthly Trends</a:t>
            </a:r>
            <a:endParaRPr lang="en-IN" dirty="0">
              <a:solidFill>
                <a:srgbClr val="FFFF00"/>
              </a:solidFill>
              <a:latin typeface="Times New Roman" panose="02020603050405020304" pitchFamily="18" charset="0"/>
              <a:cs typeface="Times New Roman" panose="02020603050405020304" pitchFamily="18" charset="0"/>
            </a:endParaRPr>
          </a:p>
        </p:txBody>
      </p:sp>
      <p:sp>
        <p:nvSpPr>
          <p:cNvPr id="12" name="Rounded Rectangle 11"/>
          <p:cNvSpPr/>
          <p:nvPr/>
        </p:nvSpPr>
        <p:spPr>
          <a:xfrm>
            <a:off x="3286894" y="537395"/>
            <a:ext cx="4392488" cy="741735"/>
          </a:xfrm>
          <a:prstGeom prst="roundRect">
            <a:avLst/>
          </a:prstGeom>
          <a:solidFill>
            <a:srgbClr val="FFFF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FF0000"/>
                </a:solidFill>
                <a:latin typeface="Times New Roman" panose="02020603050405020304" pitchFamily="18" charset="0"/>
                <a:cs typeface="Times New Roman" panose="02020603050405020304" pitchFamily="18" charset="0"/>
              </a:rPr>
              <a:t>TRENDS  OVERVIEW</a:t>
            </a:r>
            <a:endParaRPr lang="en-IN" sz="2400" dirty="0"/>
          </a:p>
        </p:txBody>
      </p:sp>
    </p:spTree>
    <p:extLst>
      <p:ext uri="{BB962C8B-B14F-4D97-AF65-F5344CB8AC3E}">
        <p14:creationId xmlns:p14="http://schemas.microsoft.com/office/powerpoint/2010/main" val="2739863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16023</TotalTime>
  <Words>2527</Words>
  <Application>Microsoft Office PowerPoint</Application>
  <PresentationFormat>Custom</PresentationFormat>
  <Paragraphs>153</Paragraphs>
  <Slides>27</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Calibri Light</vt:lpstr>
      <vt:lpstr>맑은 고딕</vt:lpstr>
      <vt:lpstr>Algerian</vt:lpstr>
      <vt:lpstr>Times New Roman</vt:lpstr>
      <vt:lpstr>Wingdings</vt:lpstr>
      <vt:lpstr>굴림체</vt:lpstr>
      <vt:lpstr>Gill Sans MT</vt:lpstr>
      <vt:lpstr>Calibri</vt:lpstr>
      <vt:lpstr>Arial Black</vt:lpstr>
      <vt:lpstr>Arial</vt:lpstr>
      <vt:lpstr>Noto Sans</vt:lpstr>
      <vt:lpstr>Arial Rounded MT Bold</vt:lpstr>
      <vt:lpstr>Office 테마</vt:lpstr>
      <vt:lpstr>PIZZA SALES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Priyanshu Bhatia</cp:lastModifiedBy>
  <cp:revision>133</cp:revision>
  <dcterms:created xsi:type="dcterms:W3CDTF">2010-02-01T08:03:16Z</dcterms:created>
  <dcterms:modified xsi:type="dcterms:W3CDTF">2024-07-02T16:35:54Z</dcterms:modified>
  <cp:category>www.slidemembers.com</cp:category>
</cp:coreProperties>
</file>